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8"/>
    <p:restoredTop sz="94610"/>
  </p:normalViewPr>
  <p:slideViewPr>
    <p:cSldViewPr snapToGrid="0" snapToObjects="1">
      <p:cViewPr>
        <p:scale>
          <a:sx n="177" d="100"/>
          <a:sy n="177" d="100"/>
        </p:scale>
        <p:origin x="144"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00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 for presentation summarizing Luke Nottage's Griffith Law Review article on ISDS arbitration and investment court alternatives. The article examines Australia and New Zealand's anti-ISDS stances, European and Asian developments, and proposes the EU investment court model as a compromise.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for Part 3: Asian experiences with ISDS. The article divides Asian states into net FDI exporters (Japan, Korea, China, Singapore) who generally favor ISDS, and net FDI importers (Vietnam, Thailand, Indonesia, India) who have greater ambivalence after inbound claims.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Asian FDI exporters generally support ISDS: Japan has muted opposition and empirical evidence of FDI-boosting effects; Korea retains ISDS despite Lone Star and other inbound claims, focusing on procedural reforms; China has expanded ISDS coverage as its outbound FDI grew, with inbound cases mostly settled; Singapore positions itself as a dispute resolution hub and has had no inbound treaty claims. Singapore notably accepted the EU investment court model in the EU-Singapore Investment Protection Agreement (awaiting ratification).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Net FDI-importing Asian states show greater ambivalence but have not abandoned ISDS: Vietnam retains it and accepted the EU investment court; Thailand learned from Don Muang and Kingsgate claims but retained ISDS with better risk management; Indonesia terminated older BITs but signed new agreements including ISDS; India terminated many BITs after White Industries and proposed a restrictive 2016 Model BIT retaining ISDS with conditions. Crucially, none followed South America's or South Africa's abandonment path.</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EU has successfully concluded investment court arrangements with Vietnam (EVIPA) and Singapore (IPA, awaiting ratification), demonstrating Asian acceptance of the model. Japan prefers traditional ISDS through older bilateral IIAs with individual EU states. NZ's EU FTA omitted both ISDS and investment court. Australia's EU negotiations are ongoing and potentially the most important test case for the compromise proposal.</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for mega-regional treaties. Two major Asia-Pacific FTAs have work programs that directly implicate the ISDS question: RCEP (which omitted ISDS) and AANZFTA Second Protocol (which retained it). Both create overlapping negotiating opportunities.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mega-regional FTAs create converging opportunities: RCEP omitted ISDS but has a work program to consider adding it; AANZFTA retained ISDS but has a work program to consider removing it. The largely overlapping membership (Australia, NZ, ASEAN, and major Asian FDI exporters) means these discussions involve the same parties approaching the same question from opposite directions - making an investment court compromise potentially acceptable to both camps.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Australia and NZ are well-positioned to propose an investment court compromise: their anti-ISDS stance gives credibility with critics, their developed-economy status reassures investors, their active mega-regional negotiations provide immediate forums, and the alternative (continuing with incomplete treaties and shifting side letters) creates unsustainable policy uncertainty.</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article frames the investment court not as a perfect solution but as a compromise. Benefits include reduced legitimacy concerns, greater consistency, and preservation of investor protection for FDI attraction. Risks include CJEU compatibility issues within EU constitutional law, potential delays from mixed-agreement procedures, resistance from states preferring existing ISDS, and the fact that it won't satisfy the most vocal ISDS critics who oppose any investor-state mechanism entirely.</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practical reform pathways: (1) Bilateral - particularly Australia-EU FTA where investment court could break stalled negotiations, plus potential Australia-India IIA; (2) Regional - RCEP and AANZFTA work programs offer natural forums to propose investment court features as compromise; (3) Multilateral - supporting UNCITRAL Working Group III discussions on permanent multilateral investment court. The article argues all three are preferable to the current approach of incomplete treaties with shifting side letters.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key takeaways capturing the article's central arguments: legitimacy challenges are widespread but not fatal; Antipodean policy oscillation creates uncertainty; the EU model addresses core criticisms while preserving investor protection; Asian precedents prove feasibility; mega-regional work programs offer immediate venues; and a structured compromise outperforms the status quo of incomplete treaties.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article's central thesis: ISDS arbitration faces political legitimacy challenges across developed and developing states. Rather than leaving treaties incomplete or oscillating policies, Australia and NZ should seriously consider the EU's investment court model as a compromise, especially given overlapping mega-regional work programs (RCEP, AANZFTA) and bilateral negotiations with the EU.</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article's concluding argument: investment court features deserve serious consideration as a structured compromise. This approach offers more stability than incomplete treaties, more legitimacy than traditional ISDS, and more certainty than shifting government side letters. It could also contribute productively to multilateral ISDS reform debates.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 listing the primary source manuscript, key cases discussed in the article, and major treaties analyzed. This provides audience members with references for follow-up reading and research.</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article proceeds in five parts: (1) Introduction with the Zeph case, (2) Antipodean ISDS ambivalence in context, (3) Asian developments among FDI exporters and importers, (4) revisiting Australia and NZ's EU and mega-regional negotiations, (5) conclusions proposing the investment court compromise.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central contrast: traditional ISDS allows party-appointed arbitrators, has no appellate mechanism, and faces legitimacy criticisms. The EU's investment court retains investor access to direct claims but uses state-pre-nominated adjudicators, adds appellate review, and aims for greater consistency and public legitimacy. Critics note CJEU compatibility concerns and mixed-agreement complications in EU constitutional law.</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Zeph case illustrates how ISDS controversies can involve not just investment protection disputes but challenges to democratic discourse. The Singapore-incorporated claimant sought to silence an Australian MP's criticism of ISDS, which the tribunal firmly rejected as incompatible with democratic free speech. The first Zeph tribunal ultimately declined jurisdiction in 2025; an appeal is pending before a Swiss seat court.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Australia's ISDS policy has oscillated with government changes: (1) 2011-13 Labor anti-ISDS stance triggered by Philip Morris Asia's tobacco plain packaging claim (dismissed 2015 on abuse of rights jurisdiction grounds); (2) 2014-21 Coalition case-by-case approach resulting in ISDS in Korea/China FTAs and CPTPP; (3) 2022-present Labor reinstating anti-ISDS and reviewing past treaties. The Philip Morris case, though Australia won, generated lasting political backlash.</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NZ's ISDS position mirrors Australia's but without the triggering experience of an actual inbound claim. The Labour Government's stance was purely policy-driven. The EU-NZ FTA notably contains no ISDS and no investment court, reflecting both parties' preferences at the time. The current centre-right National-led government has not reversed this; the NZ-UAE CEPA also omits ISDS, suggesting continuity or caution.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transitioning to European developments. The EU's shift from traditional ISDS to its investment court system (ICS) is central to the article's compromise proposal.</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table compares traditional ISDS arbitration with the EU's Investment Court System (ICS). Key differences: pre-nominated adjudicators (not party-appointed), appellate review for serious errors, and greater institutional consistency. Both preserve investor access to direct claims and enforceability. The EU introduced this model from 2015, first in CETA with Canada, then in IIAs with Vietnam and Singapore.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policy.trade.ec.europa.eu/eu-trade-relationships-country-and-region/countries-and-regions/australia/eu-australia-agreement/memo-eu-australia-free-trade-agreement-chapter-chapter-summary_en#section8"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www.mfat.govt.nz/en/trade/free-trade-agreements/free-trade-agreements-concluded-but-not-in-force/new-zealand-india-free-trade-agreement/text-of-the-agreement#bookmark1"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1093/icsidreview/siae029"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ssrn.com/abstract=2845088"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pca-cpa.org/en/cases/309/"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731520" y="548640"/>
            <a:ext cx="6858000" cy="2011680"/>
          </a:xfrm>
          <a:prstGeom prst="rect">
            <a:avLst/>
          </a:prstGeom>
          <a:noFill/>
          <a:ln/>
        </p:spPr>
        <p:txBody>
          <a:bodyPr wrap="square" lIns="0" tIns="0" rIns="0" bIns="0" rtlCol="0" anchor="ctr"/>
          <a:lstStyle/>
          <a:p>
            <a:pPr marL="0" indent="0">
              <a:lnSpc>
                <a:spcPct val="110000"/>
              </a:lnSpc>
              <a:buNone/>
            </a:pPr>
            <a:r>
              <a:rPr lang="en-US" sz="3000" dirty="0">
                <a:solidFill>
                  <a:srgbClr val="0F0E0D"/>
                </a:solidFill>
                <a:latin typeface="Georgia" pitchFamily="34" charset="0"/>
                <a:ea typeface="Georgia" pitchFamily="34" charset="-122"/>
                <a:cs typeface="Georgia" pitchFamily="34" charset="-120"/>
              </a:rPr>
              <a:t>Evolving Antipodean, Asian</a:t>
            </a:r>
            <a:endParaRPr lang="en-US" sz="3000" dirty="0"/>
          </a:p>
          <a:p>
            <a:pPr marL="0" indent="0">
              <a:lnSpc>
                <a:spcPct val="110000"/>
              </a:lnSpc>
              <a:buNone/>
            </a:pPr>
            <a:r>
              <a:rPr lang="en-US" sz="3000" dirty="0">
                <a:solidFill>
                  <a:srgbClr val="0F0E0D"/>
                </a:solidFill>
                <a:latin typeface="Georgia" pitchFamily="34" charset="0"/>
                <a:ea typeface="Georgia" pitchFamily="34" charset="-122"/>
                <a:cs typeface="Georgia" pitchFamily="34" charset="-120"/>
              </a:rPr>
              <a:t>and European Ambivalence</a:t>
            </a:r>
            <a:endParaRPr lang="en-US" sz="3000" dirty="0"/>
          </a:p>
          <a:p>
            <a:pPr marL="0" indent="0">
              <a:lnSpc>
                <a:spcPct val="110000"/>
              </a:lnSpc>
              <a:buNone/>
            </a:pPr>
            <a:r>
              <a:rPr lang="en-US" sz="3000" dirty="0">
                <a:solidFill>
                  <a:srgbClr val="0F0E0D"/>
                </a:solidFill>
                <a:latin typeface="Georgia" pitchFamily="34" charset="0"/>
                <a:ea typeface="Georgia" pitchFamily="34" charset="-122"/>
                <a:cs typeface="Georgia" pitchFamily="34" charset="-120"/>
              </a:rPr>
              <a:t>Around ISDS Arbitration</a:t>
            </a:r>
            <a:endParaRPr lang="en-US" sz="3000" dirty="0"/>
          </a:p>
        </p:txBody>
      </p:sp>
      <p:sp>
        <p:nvSpPr>
          <p:cNvPr id="4" name="Text 2"/>
          <p:cNvSpPr/>
          <p:nvPr/>
        </p:nvSpPr>
        <p:spPr>
          <a:xfrm>
            <a:off x="731520" y="2606040"/>
            <a:ext cx="6858000" cy="457200"/>
          </a:xfrm>
          <a:prstGeom prst="rect">
            <a:avLst/>
          </a:prstGeom>
          <a:noFill/>
          <a:ln/>
        </p:spPr>
        <p:txBody>
          <a:bodyPr wrap="square" lIns="0" tIns="0" rIns="0" bIns="0" rtlCol="0" anchor="ctr"/>
          <a:lstStyle/>
          <a:p>
            <a:pPr marL="0" indent="0">
              <a:buNone/>
            </a:pPr>
            <a:r>
              <a:rPr lang="en-US" sz="1800" i="1" dirty="0">
                <a:solidFill>
                  <a:srgbClr val="524F49"/>
                </a:solidFill>
                <a:latin typeface="Georgia" pitchFamily="34" charset="0"/>
                <a:ea typeface="Georgia" pitchFamily="34" charset="-122"/>
                <a:cs typeface="Georgia" pitchFamily="34" charset="-120"/>
              </a:rPr>
              <a:t>A Compromise Way Forward?</a:t>
            </a:r>
            <a:endParaRPr lang="en-US" sz="1800" dirty="0"/>
          </a:p>
        </p:txBody>
      </p:sp>
      <p:sp>
        <p:nvSpPr>
          <p:cNvPr id="5" name="Shape 3"/>
          <p:cNvSpPr/>
          <p:nvPr/>
        </p:nvSpPr>
        <p:spPr>
          <a:xfrm>
            <a:off x="731520" y="3246120"/>
            <a:ext cx="1828800" cy="22860"/>
          </a:xfrm>
          <a:prstGeom prst="rect">
            <a:avLst/>
          </a:prstGeom>
          <a:solidFill>
            <a:srgbClr val="CCCAC6"/>
          </a:solidFill>
          <a:ln/>
        </p:spPr>
        <p:txBody>
          <a:bodyPr/>
          <a:lstStyle/>
          <a:p>
            <a:endParaRPr lang="en-US"/>
          </a:p>
        </p:txBody>
      </p:sp>
      <p:sp>
        <p:nvSpPr>
          <p:cNvPr id="6" name="Text 4"/>
          <p:cNvSpPr/>
          <p:nvPr/>
        </p:nvSpPr>
        <p:spPr>
          <a:xfrm>
            <a:off x="731520" y="3474720"/>
            <a:ext cx="4572000" cy="365760"/>
          </a:xfrm>
          <a:prstGeom prst="rect">
            <a:avLst/>
          </a:prstGeom>
          <a:noFill/>
          <a:ln/>
        </p:spPr>
        <p:txBody>
          <a:bodyPr wrap="square" lIns="0" tIns="0" rIns="0" bIns="0" rtlCol="0" anchor="ctr"/>
          <a:lstStyle/>
          <a:p>
            <a:pPr marL="0" indent="0">
              <a:buNone/>
            </a:pPr>
            <a:r>
              <a:rPr lang="en-US" sz="1300" b="1" dirty="0">
                <a:solidFill>
                  <a:srgbClr val="1F1D1A"/>
                </a:solidFill>
                <a:latin typeface="Calibri" pitchFamily="34" charset="0"/>
                <a:ea typeface="Calibri" pitchFamily="34" charset="-122"/>
                <a:cs typeface="Calibri" pitchFamily="34" charset="-120"/>
              </a:rPr>
              <a:t>LUKE NOTTAGE</a:t>
            </a:r>
          </a:p>
          <a:p>
            <a:pPr marL="0" indent="0">
              <a:buNone/>
            </a:pPr>
            <a:r>
              <a:rPr lang="en-US" sz="1300" dirty="0">
                <a:solidFill>
                  <a:srgbClr val="1F1D1A"/>
                </a:solidFill>
                <a:latin typeface="Calibri" pitchFamily="34" charset="0"/>
                <a:ea typeface="Calibri" pitchFamily="34" charset="-122"/>
                <a:cs typeface="Calibri" pitchFamily="34" charset="-120"/>
              </a:rPr>
              <a:t>PhD </a:t>
            </a:r>
            <a:r>
              <a:rPr lang="en-US" sz="1300" i="1" dirty="0">
                <a:solidFill>
                  <a:srgbClr val="1F1D1A"/>
                </a:solidFill>
                <a:latin typeface="Calibri" pitchFamily="34" charset="0"/>
                <a:ea typeface="Calibri" pitchFamily="34" charset="-122"/>
                <a:cs typeface="Calibri" pitchFamily="34" charset="-120"/>
              </a:rPr>
              <a:t>VUW</a:t>
            </a:r>
            <a:r>
              <a:rPr lang="en-US" sz="1300" dirty="0">
                <a:solidFill>
                  <a:srgbClr val="1F1D1A"/>
                </a:solidFill>
                <a:latin typeface="Calibri" pitchFamily="34" charset="0"/>
                <a:ea typeface="Calibri" pitchFamily="34" charset="-122"/>
                <a:cs typeface="Calibri" pitchFamily="34" charset="-120"/>
              </a:rPr>
              <a:t>, LLD </a:t>
            </a:r>
            <a:r>
              <a:rPr lang="en-US" sz="1300" i="1" dirty="0">
                <a:solidFill>
                  <a:srgbClr val="1F1D1A"/>
                </a:solidFill>
                <a:latin typeface="Calibri" pitchFamily="34" charset="0"/>
                <a:ea typeface="Calibri" pitchFamily="34" charset="-122"/>
                <a:cs typeface="Calibri" pitchFamily="34" charset="-120"/>
              </a:rPr>
              <a:t>Kyoto</a:t>
            </a:r>
            <a:endParaRPr lang="en-US" sz="1300" b="1" dirty="0">
              <a:solidFill>
                <a:srgbClr val="1F1D1A"/>
              </a:solidFill>
              <a:latin typeface="Calibri" pitchFamily="34" charset="0"/>
              <a:ea typeface="Calibri" pitchFamily="34" charset="-122"/>
              <a:cs typeface="Calibri" pitchFamily="34" charset="-120"/>
            </a:endParaRPr>
          </a:p>
          <a:p>
            <a:pPr marL="0" indent="0">
              <a:buNone/>
            </a:pPr>
            <a:r>
              <a:rPr lang="en-US" sz="1300" b="1" dirty="0">
                <a:solidFill>
                  <a:srgbClr val="1F1D1A"/>
                </a:solidFill>
                <a:latin typeface="Calibri" pitchFamily="34" charset="0"/>
                <a:ea typeface="Calibri" pitchFamily="34" charset="-122"/>
                <a:cs typeface="Calibri" pitchFamily="34" charset="-120"/>
              </a:rPr>
              <a:t>University of Sydney &amp; University of Tokyo</a:t>
            </a:r>
            <a:endParaRPr lang="en-US" sz="1300" b="1" dirty="0"/>
          </a:p>
        </p:txBody>
      </p:sp>
      <p:sp>
        <p:nvSpPr>
          <p:cNvPr id="7" name="Text 5"/>
          <p:cNvSpPr/>
          <p:nvPr/>
        </p:nvSpPr>
        <p:spPr>
          <a:xfrm>
            <a:off x="731520" y="4168727"/>
            <a:ext cx="4572000" cy="320040"/>
          </a:xfrm>
          <a:prstGeom prst="rect">
            <a:avLst/>
          </a:prstGeom>
          <a:noFill/>
          <a:ln/>
        </p:spPr>
        <p:txBody>
          <a:bodyPr wrap="square" lIns="0" tIns="0" rIns="0" bIns="0" rtlCol="0" anchor="ctr"/>
          <a:lstStyle/>
          <a:p>
            <a:pPr marL="0" indent="0">
              <a:buNone/>
            </a:pPr>
            <a:r>
              <a:rPr lang="en-US" sz="1100" dirty="0">
                <a:solidFill>
                  <a:srgbClr val="706D66"/>
                </a:solidFill>
                <a:latin typeface="Calibri" pitchFamily="34" charset="0"/>
                <a:ea typeface="Calibri" pitchFamily="34" charset="-122"/>
                <a:cs typeface="Calibri" pitchFamily="34" charset="-120"/>
              </a:rPr>
              <a:t>for Griffith Law Review  |  Manuscript of 5 January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D4E4E"/>
          </a:solidFill>
          <a:ln/>
        </p:spPr>
        <p:txBody>
          <a:bodyPr/>
          <a:lstStyle/>
          <a:p>
            <a:endParaRPr lang="en-US"/>
          </a:p>
        </p:txBody>
      </p:sp>
      <p:sp>
        <p:nvSpPr>
          <p:cNvPr id="3" name="Text 1"/>
          <p:cNvSpPr/>
          <p:nvPr/>
        </p:nvSpPr>
        <p:spPr>
          <a:xfrm>
            <a:off x="548640" y="731520"/>
            <a:ext cx="1828800" cy="1097280"/>
          </a:xfrm>
          <a:prstGeom prst="rect">
            <a:avLst/>
          </a:prstGeom>
          <a:noFill/>
          <a:ln/>
        </p:spPr>
        <p:txBody>
          <a:bodyPr wrap="square" lIns="0" tIns="0" rIns="0" bIns="0" rtlCol="0" anchor="ctr"/>
          <a:lstStyle/>
          <a:p>
            <a:pPr marL="0" indent="0">
              <a:buNone/>
            </a:pPr>
            <a:r>
              <a:rPr lang="en-US" sz="7200" dirty="0">
                <a:solidFill>
                  <a:srgbClr val="E5E5E3"/>
                </a:solidFill>
                <a:latin typeface="Georgia" pitchFamily="34" charset="0"/>
                <a:ea typeface="Georgia" pitchFamily="34" charset="-122"/>
                <a:cs typeface="Georgia" pitchFamily="34" charset="-120"/>
              </a:rPr>
              <a:t>03</a:t>
            </a:r>
            <a:endParaRPr lang="en-US" sz="7200" dirty="0"/>
          </a:p>
        </p:txBody>
      </p:sp>
      <p:sp>
        <p:nvSpPr>
          <p:cNvPr id="4" name="Text 2"/>
          <p:cNvSpPr/>
          <p:nvPr/>
        </p:nvSpPr>
        <p:spPr>
          <a:xfrm>
            <a:off x="548640" y="1828800"/>
            <a:ext cx="7315200" cy="640080"/>
          </a:xfrm>
          <a:prstGeom prst="rect">
            <a:avLst/>
          </a:prstGeom>
          <a:noFill/>
          <a:ln/>
        </p:spPr>
        <p:txBody>
          <a:bodyPr wrap="square" lIns="0" tIns="0" rIns="0" bIns="0" rtlCol="0" anchor="ctr"/>
          <a:lstStyle/>
          <a:p>
            <a:pPr marL="0" indent="0">
              <a:buNone/>
            </a:pPr>
            <a:r>
              <a:rPr lang="en-US" sz="2800" dirty="0">
                <a:solidFill>
                  <a:srgbClr val="0F0E0D"/>
                </a:solidFill>
                <a:latin typeface="Georgia" pitchFamily="34" charset="0"/>
                <a:ea typeface="Georgia" pitchFamily="34" charset="-122"/>
                <a:cs typeface="Georgia" pitchFamily="34" charset="-120"/>
              </a:rPr>
              <a:t>Asian Developments</a:t>
            </a:r>
            <a:endParaRPr lang="en-US" sz="2800" dirty="0"/>
          </a:p>
        </p:txBody>
      </p:sp>
      <p:sp>
        <p:nvSpPr>
          <p:cNvPr id="5" name="Text 3"/>
          <p:cNvSpPr/>
          <p:nvPr/>
        </p:nvSpPr>
        <p:spPr>
          <a:xfrm>
            <a:off x="548640" y="2468880"/>
            <a:ext cx="7315200" cy="457200"/>
          </a:xfrm>
          <a:prstGeom prst="rect">
            <a:avLst/>
          </a:prstGeom>
          <a:noFill/>
          <a:ln/>
        </p:spPr>
        <p:txBody>
          <a:bodyPr wrap="square" lIns="0" tIns="0" rIns="0" bIns="0" rtlCol="0" anchor="ctr"/>
          <a:lstStyle/>
          <a:p>
            <a:pPr marL="0" indent="0">
              <a:buNone/>
            </a:pPr>
            <a:r>
              <a:rPr lang="en-US" sz="1300" dirty="0">
                <a:solidFill>
                  <a:srgbClr val="706D66"/>
                </a:solidFill>
                <a:latin typeface="Calibri" pitchFamily="34" charset="0"/>
                <a:ea typeface="Calibri" pitchFamily="34" charset="-122"/>
                <a:cs typeface="Calibri" pitchFamily="34" charset="-120"/>
              </a:rPr>
              <a:t>Varying ambivalence among FDI exporters and importers</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D4E4E"/>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Asian FDI Exporters: Generally Pro-ISDS</a:t>
            </a:r>
            <a:endParaRPr lang="en-US" sz="2400" dirty="0"/>
          </a:p>
        </p:txBody>
      </p:sp>
      <p:graphicFrame>
        <p:nvGraphicFramePr>
          <p:cNvPr id="12" name="Table 0"/>
          <p:cNvGraphicFramePr>
            <a:graphicFrameLocks noGrp="1"/>
          </p:cNvGraphicFramePr>
          <p:nvPr>
            <p:extLst>
              <p:ext uri="{D42A27DB-BD31-4B8C-83A1-F6EECF244321}">
                <p14:modId xmlns:p14="http://schemas.microsoft.com/office/powerpoint/2010/main" val="117137236"/>
              </p:ext>
            </p:extLst>
          </p:nvPr>
        </p:nvGraphicFramePr>
        <p:xfrm>
          <a:off x="548640" y="1051560"/>
          <a:ext cx="8046720" cy="3108960"/>
        </p:xfrm>
        <a:graphic>
          <a:graphicData uri="http://schemas.openxmlformats.org/drawingml/2006/table">
            <a:tbl>
              <a:tblPr/>
              <a:tblGrid>
                <a:gridCol w="137160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5212080">
                  <a:extLst>
                    <a:ext uri="{9D8B030D-6E8A-4147-A177-3AD203B41FA5}">
                      <a16:colId xmlns:a16="http://schemas.microsoft.com/office/drawing/2014/main" val="20002"/>
                    </a:ext>
                  </a:extLst>
                </a:gridCol>
              </a:tblGrid>
              <a:tr h="36576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Economy</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1D4E4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ISDS Stance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1D4E4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Key Developments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1D4E4E"/>
                    </a:solidFill>
                  </a:tcPr>
                </a:tc>
                <a:extLst>
                  <a:ext uri="{0D108BD9-81ED-4DB2-BD59-A6C34878D82A}">
                    <a16:rowId xmlns:a16="http://schemas.microsoft.com/office/drawing/2014/main" val="10000"/>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Japan</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Supportive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Muted domestic opposition; one small inbound claim successfully defended; evidence ISDS in IIAs modestly boosts FDI</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1"/>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Korea</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Retains ISDS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Lone Star and later inbound claims; focuses on improving transparency and procedure rather than abandonment of ISDS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2"/>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China</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Expanding</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IIAs evolved toward broader ISDS as outbound FDI grew; inbound cases mostly settled/discontinued; open to appellate review</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3"/>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Singapore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Supportive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No inbound claims; outbound claims by SG investors; DR hub positioning; pragmatically accepted EU investment court in EU-SG IPA</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D4E4E"/>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Asian FDI Importers: Greater Ambivalence</a:t>
            </a:r>
            <a:endParaRPr lang="en-US" sz="2400" dirty="0"/>
          </a:p>
        </p:txBody>
      </p:sp>
      <p:graphicFrame>
        <p:nvGraphicFramePr>
          <p:cNvPr id="13" name="Table 0"/>
          <p:cNvGraphicFramePr>
            <a:graphicFrameLocks noGrp="1"/>
          </p:cNvGraphicFramePr>
          <p:nvPr>
            <p:extLst>
              <p:ext uri="{D42A27DB-BD31-4B8C-83A1-F6EECF244321}">
                <p14:modId xmlns:p14="http://schemas.microsoft.com/office/powerpoint/2010/main" val="2415029827"/>
              </p:ext>
            </p:extLst>
          </p:nvPr>
        </p:nvGraphicFramePr>
        <p:xfrm>
          <a:off x="548640" y="1051560"/>
          <a:ext cx="8046720" cy="3108960"/>
        </p:xfrm>
        <a:graphic>
          <a:graphicData uri="http://schemas.openxmlformats.org/drawingml/2006/table">
            <a:tbl>
              <a:tblPr/>
              <a:tblGrid>
                <a:gridCol w="137160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5212080">
                  <a:extLst>
                    <a:ext uri="{9D8B030D-6E8A-4147-A177-3AD203B41FA5}">
                      <a16:colId xmlns:a16="http://schemas.microsoft.com/office/drawing/2014/main" val="20002"/>
                    </a:ext>
                  </a:extLst>
                </a:gridCol>
              </a:tblGrid>
              <a:tr h="36576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Economy</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1D4E4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ISDS Stance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1D4E4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Key Developments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1D4E4E"/>
                    </a:solidFill>
                  </a:tcPr>
                </a:tc>
                <a:extLst>
                  <a:ext uri="{0D108BD9-81ED-4DB2-BD59-A6C34878D82A}">
                    <a16:rowId xmlns:a16="http://schemas.microsoft.com/office/drawing/2014/main" val="10000"/>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Vietnam</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Retains ISDS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Retains ISDS to encourage FDI; also concluded EU investment court arrangement (EVIPA)</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1"/>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Thailand</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Cautious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Similarly, Don Muang Tollway and Kingsgate cases prompted better host state risk management but not ISDS abandonment</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2"/>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Indonesia</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Mixed</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Terminated older BITs but signed new Australia IIA with ISDS (+ mandatory pre-arb mediation option for only host state)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3"/>
                  </a:ext>
                </a:extLst>
              </a:tr>
              <a:tr h="6858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India</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Restrictive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Terminated BITs after White Industries award (2010) triggered many other claims; 2016 Model BIT retains ISDS but with restrictions and weaker substantive protections; policy still evolving</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 2"/>
          <p:cNvSpPr/>
          <p:nvPr/>
        </p:nvSpPr>
        <p:spPr>
          <a:xfrm>
            <a:off x="548640" y="4434840"/>
            <a:ext cx="8046720" cy="274320"/>
          </a:xfrm>
          <a:prstGeom prst="rect">
            <a:avLst/>
          </a:prstGeom>
          <a:noFill/>
          <a:ln/>
        </p:spPr>
        <p:txBody>
          <a:bodyPr wrap="square" lIns="0" tIns="0" rIns="0" bIns="0" rtlCol="0" anchor="ctr"/>
          <a:lstStyle/>
          <a:p>
            <a:pPr marL="0" indent="0">
              <a:buNone/>
            </a:pPr>
            <a:r>
              <a:rPr lang="en-US" sz="1000" b="1" i="1" dirty="0">
                <a:solidFill>
                  <a:srgbClr val="706D66"/>
                </a:solidFill>
                <a:latin typeface="Calibri" pitchFamily="34" charset="0"/>
                <a:ea typeface="Calibri" pitchFamily="34" charset="-122"/>
                <a:cs typeface="Calibri" pitchFamily="34" charset="-120"/>
              </a:rPr>
              <a:t>NONE has fully abandoned ISDS </a:t>
            </a:r>
            <a:r>
              <a:rPr lang="en-US" sz="1000" i="1" dirty="0">
                <a:solidFill>
                  <a:srgbClr val="706D66"/>
                </a:solidFill>
                <a:latin typeface="Calibri" pitchFamily="34" charset="0"/>
                <a:ea typeface="Calibri" pitchFamily="34" charset="-122"/>
                <a:cs typeface="Calibri" pitchFamily="34" charset="-120"/>
              </a:rPr>
              <a:t>(unlike some South American states, South Africa, Australia sometimes, then NZ).</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4D4939"/>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EU Investment Court in Asia: Who Accepted?</a:t>
            </a:r>
            <a:endParaRPr lang="en-US" sz="2400" dirty="0"/>
          </a:p>
        </p:txBody>
      </p:sp>
      <p:sp>
        <p:nvSpPr>
          <p:cNvPr id="4" name="Shape 2"/>
          <p:cNvSpPr/>
          <p:nvPr/>
        </p:nvSpPr>
        <p:spPr>
          <a:xfrm>
            <a:off x="548640" y="1097280"/>
            <a:ext cx="3840480" cy="2011680"/>
          </a:xfrm>
          <a:prstGeom prst="rect">
            <a:avLst/>
          </a:prstGeom>
          <a:solidFill>
            <a:srgbClr val="F5F3ED"/>
          </a:solidFill>
          <a:ln/>
        </p:spPr>
        <p:txBody>
          <a:bodyPr/>
          <a:lstStyle/>
          <a:p>
            <a:endParaRPr lang="en-US"/>
          </a:p>
        </p:txBody>
      </p:sp>
      <p:sp>
        <p:nvSpPr>
          <p:cNvPr id="5" name="Text 3"/>
          <p:cNvSpPr/>
          <p:nvPr/>
        </p:nvSpPr>
        <p:spPr>
          <a:xfrm>
            <a:off x="777240" y="1234440"/>
            <a:ext cx="3383280" cy="320040"/>
          </a:xfrm>
          <a:prstGeom prst="rect">
            <a:avLst/>
          </a:prstGeom>
          <a:noFill/>
          <a:ln/>
        </p:spPr>
        <p:txBody>
          <a:bodyPr wrap="square" lIns="0" tIns="0" rIns="0" bIns="0" rtlCol="0" anchor="ctr"/>
          <a:lstStyle/>
          <a:p>
            <a:pPr marL="0" indent="0">
              <a:buNone/>
            </a:pPr>
            <a:r>
              <a:rPr lang="en-US" sz="1100" b="1" dirty="0">
                <a:solidFill>
                  <a:srgbClr val="4D4939"/>
                </a:solidFill>
                <a:latin typeface="Calibri" pitchFamily="34" charset="0"/>
                <a:ea typeface="Calibri" pitchFamily="34" charset="-122"/>
                <a:cs typeface="Calibri" pitchFamily="34" charset="-120"/>
              </a:rPr>
              <a:t>Accepted Investment Court</a:t>
            </a:r>
            <a:endParaRPr lang="en-US" sz="1100" dirty="0"/>
          </a:p>
        </p:txBody>
      </p:sp>
      <p:sp>
        <p:nvSpPr>
          <p:cNvPr id="6" name="Text 4"/>
          <p:cNvSpPr/>
          <p:nvPr/>
        </p:nvSpPr>
        <p:spPr>
          <a:xfrm>
            <a:off x="777240" y="1600200"/>
            <a:ext cx="3383280" cy="137160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Vietnam (EVIPA)</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Singapore (EU-SG IPA)</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Canada (CETA - first to agree)</a:t>
            </a:r>
            <a:endParaRPr lang="en-US" sz="1100" dirty="0"/>
          </a:p>
        </p:txBody>
      </p:sp>
      <p:sp>
        <p:nvSpPr>
          <p:cNvPr id="7" name="Shape 5"/>
          <p:cNvSpPr/>
          <p:nvPr/>
        </p:nvSpPr>
        <p:spPr>
          <a:xfrm>
            <a:off x="4754880" y="1097280"/>
            <a:ext cx="3840480" cy="2011680"/>
          </a:xfrm>
          <a:prstGeom prst="rect">
            <a:avLst/>
          </a:prstGeom>
          <a:solidFill>
            <a:srgbClr val="F2F1F0"/>
          </a:solidFill>
          <a:ln/>
        </p:spPr>
        <p:txBody>
          <a:bodyPr/>
          <a:lstStyle/>
          <a:p>
            <a:endParaRPr lang="en-US"/>
          </a:p>
        </p:txBody>
      </p:sp>
      <p:sp>
        <p:nvSpPr>
          <p:cNvPr id="8" name="Text 6"/>
          <p:cNvSpPr/>
          <p:nvPr/>
        </p:nvSpPr>
        <p:spPr>
          <a:xfrm>
            <a:off x="4983480" y="1234440"/>
            <a:ext cx="3383280" cy="320040"/>
          </a:xfrm>
          <a:prstGeom prst="rect">
            <a:avLst/>
          </a:prstGeom>
          <a:noFill/>
          <a:ln/>
        </p:spPr>
        <p:txBody>
          <a:bodyPr wrap="square" lIns="0" tIns="0" rIns="0" bIns="0" rtlCol="0" anchor="ctr"/>
          <a:lstStyle/>
          <a:p>
            <a:pPr marL="0" indent="0">
              <a:buNone/>
            </a:pPr>
            <a:r>
              <a:rPr lang="en-US" sz="1100" b="1" dirty="0">
                <a:solidFill>
                  <a:srgbClr val="33312C"/>
                </a:solidFill>
                <a:latin typeface="Calibri" pitchFamily="34" charset="0"/>
                <a:ea typeface="Calibri" pitchFamily="34" charset="-122"/>
                <a:cs typeface="Calibri" pitchFamily="34" charset="-120"/>
              </a:rPr>
              <a:t>Avoided / Different Path</a:t>
            </a:r>
            <a:endParaRPr lang="en-US" sz="1100" dirty="0"/>
          </a:p>
        </p:txBody>
      </p:sp>
      <p:sp>
        <p:nvSpPr>
          <p:cNvPr id="9" name="Text 7"/>
          <p:cNvSpPr/>
          <p:nvPr/>
        </p:nvSpPr>
        <p:spPr>
          <a:xfrm>
            <a:off x="4983480" y="1600200"/>
            <a:ext cx="3383280" cy="137160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Japan (prefers older bilateral IIAs with some EU states, retaining ISDS)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New Zealand (EU-NZ FTA: no ISDS, no investment court)</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Australia (negotiations ongoing)</a:t>
            </a:r>
            <a:endParaRPr lang="en-US" sz="1100" dirty="0"/>
          </a:p>
        </p:txBody>
      </p:sp>
      <p:sp>
        <p:nvSpPr>
          <p:cNvPr id="10" name="Shape 8"/>
          <p:cNvSpPr/>
          <p:nvPr/>
        </p:nvSpPr>
        <p:spPr>
          <a:xfrm>
            <a:off x="548640" y="3383280"/>
            <a:ext cx="8046720" cy="1097280"/>
          </a:xfrm>
          <a:prstGeom prst="rect">
            <a:avLst/>
          </a:prstGeom>
          <a:solidFill>
            <a:srgbClr val="E8EEF4"/>
          </a:solidFill>
          <a:ln/>
        </p:spPr>
        <p:txBody>
          <a:bodyPr/>
          <a:lstStyle/>
          <a:p>
            <a:endParaRPr lang="en-US"/>
          </a:p>
        </p:txBody>
      </p:sp>
      <p:sp>
        <p:nvSpPr>
          <p:cNvPr id="11" name="Text 9"/>
          <p:cNvSpPr/>
          <p:nvPr/>
        </p:nvSpPr>
        <p:spPr>
          <a:xfrm>
            <a:off x="777240" y="3520440"/>
            <a:ext cx="7589520" cy="822960"/>
          </a:xfrm>
          <a:prstGeom prst="rect">
            <a:avLst/>
          </a:prstGeom>
          <a:noFill/>
          <a:ln/>
        </p:spPr>
        <p:txBody>
          <a:bodyPr wrap="square" lIns="0" tIns="0" rIns="0" bIns="0" rtlCol="0" anchor="ctr"/>
          <a:lstStyle/>
          <a:p>
            <a:pPr marL="0" indent="0">
              <a:buNone/>
            </a:pPr>
            <a:r>
              <a:rPr lang="en-US" sz="1100" dirty="0">
                <a:solidFill>
                  <a:srgbClr val="1B3A5C"/>
                </a:solidFill>
                <a:latin typeface="Calibri" pitchFamily="34" charset="0"/>
                <a:ea typeface="Calibri" pitchFamily="34" charset="-122"/>
                <a:cs typeface="Calibri" pitchFamily="34" charset="-120"/>
              </a:rPr>
              <a:t>Implication: Asian precedents exist for the investment court model. Antipodean and other Asian states could leverage these when negotiating future IIAs even among themselves.</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333F40"/>
          </a:solidFill>
          <a:ln/>
        </p:spPr>
        <p:txBody>
          <a:bodyPr/>
          <a:lstStyle/>
          <a:p>
            <a:endParaRPr lang="en-US"/>
          </a:p>
        </p:txBody>
      </p:sp>
      <p:sp>
        <p:nvSpPr>
          <p:cNvPr id="3" name="Text 1"/>
          <p:cNvSpPr/>
          <p:nvPr/>
        </p:nvSpPr>
        <p:spPr>
          <a:xfrm>
            <a:off x="548640" y="731520"/>
            <a:ext cx="1828800" cy="1097280"/>
          </a:xfrm>
          <a:prstGeom prst="rect">
            <a:avLst/>
          </a:prstGeom>
          <a:noFill/>
          <a:ln/>
        </p:spPr>
        <p:txBody>
          <a:bodyPr wrap="square" lIns="0" tIns="0" rIns="0" bIns="0" rtlCol="0" anchor="ctr"/>
          <a:lstStyle/>
          <a:p>
            <a:pPr marL="0" indent="0">
              <a:buNone/>
            </a:pPr>
            <a:r>
              <a:rPr lang="en-US" sz="7200" dirty="0">
                <a:solidFill>
                  <a:srgbClr val="E5E5E3"/>
                </a:solidFill>
                <a:latin typeface="Georgia" pitchFamily="34" charset="0"/>
                <a:ea typeface="Georgia" pitchFamily="34" charset="-122"/>
                <a:cs typeface="Georgia" pitchFamily="34" charset="-120"/>
              </a:rPr>
              <a:t>04</a:t>
            </a:r>
            <a:endParaRPr lang="en-US" sz="7200" dirty="0"/>
          </a:p>
        </p:txBody>
      </p:sp>
      <p:sp>
        <p:nvSpPr>
          <p:cNvPr id="4" name="Text 2"/>
          <p:cNvSpPr/>
          <p:nvPr/>
        </p:nvSpPr>
        <p:spPr>
          <a:xfrm>
            <a:off x="548640" y="1828800"/>
            <a:ext cx="7315200" cy="640080"/>
          </a:xfrm>
          <a:prstGeom prst="rect">
            <a:avLst/>
          </a:prstGeom>
          <a:noFill/>
          <a:ln/>
        </p:spPr>
        <p:txBody>
          <a:bodyPr wrap="square" lIns="0" tIns="0" rIns="0" bIns="0" rtlCol="0" anchor="ctr"/>
          <a:lstStyle/>
          <a:p>
            <a:pPr marL="0" indent="0">
              <a:buNone/>
            </a:pPr>
            <a:r>
              <a:rPr lang="en-US" sz="2800" dirty="0">
                <a:solidFill>
                  <a:srgbClr val="0F0E0D"/>
                </a:solidFill>
                <a:latin typeface="Georgia" pitchFamily="34" charset="0"/>
                <a:ea typeface="Georgia" pitchFamily="34" charset="-122"/>
                <a:cs typeface="Georgia" pitchFamily="34" charset="-120"/>
              </a:rPr>
              <a:t>Mega-Regional Treaties</a:t>
            </a:r>
            <a:endParaRPr lang="en-US" sz="2800" dirty="0"/>
          </a:p>
        </p:txBody>
      </p:sp>
      <p:sp>
        <p:nvSpPr>
          <p:cNvPr id="5" name="Text 3"/>
          <p:cNvSpPr/>
          <p:nvPr/>
        </p:nvSpPr>
        <p:spPr>
          <a:xfrm>
            <a:off x="548640" y="2468880"/>
            <a:ext cx="7315200" cy="457200"/>
          </a:xfrm>
          <a:prstGeom prst="rect">
            <a:avLst/>
          </a:prstGeom>
          <a:noFill/>
          <a:ln/>
        </p:spPr>
        <p:txBody>
          <a:bodyPr wrap="square" lIns="0" tIns="0" rIns="0" bIns="0" rtlCol="0" anchor="ctr"/>
          <a:lstStyle/>
          <a:p>
            <a:pPr marL="0" indent="0">
              <a:buNone/>
            </a:pPr>
            <a:r>
              <a:rPr lang="en-US" sz="1300" dirty="0">
                <a:solidFill>
                  <a:srgbClr val="706D66"/>
                </a:solidFill>
                <a:latin typeface="Calibri" pitchFamily="34" charset="0"/>
                <a:ea typeface="Calibri" pitchFamily="34" charset="-122"/>
                <a:cs typeface="Calibri" pitchFamily="34" charset="-120"/>
              </a:rPr>
              <a:t>RCEP, AANZFTA, and overlapping work programs on ISDS</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333F40"/>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RCEP and AANZFTA: Overlapping Work Programs</a:t>
            </a:r>
            <a:endParaRPr lang="en-US" sz="2400" dirty="0"/>
          </a:p>
        </p:txBody>
      </p:sp>
      <p:sp>
        <p:nvSpPr>
          <p:cNvPr id="4" name="Shape 2"/>
          <p:cNvSpPr/>
          <p:nvPr/>
        </p:nvSpPr>
        <p:spPr>
          <a:xfrm>
            <a:off x="548640" y="1051560"/>
            <a:ext cx="3840480" cy="2286000"/>
          </a:xfrm>
          <a:prstGeom prst="rect">
            <a:avLst/>
          </a:prstGeom>
          <a:solidFill>
            <a:srgbClr val="E6F0F0"/>
          </a:solidFill>
          <a:ln/>
        </p:spPr>
        <p:txBody>
          <a:bodyPr/>
          <a:lstStyle/>
          <a:p>
            <a:endParaRPr lang="en-US"/>
          </a:p>
        </p:txBody>
      </p:sp>
      <p:sp>
        <p:nvSpPr>
          <p:cNvPr id="5" name="Text 3"/>
          <p:cNvSpPr/>
          <p:nvPr/>
        </p:nvSpPr>
        <p:spPr>
          <a:xfrm>
            <a:off x="777240" y="1188720"/>
            <a:ext cx="3383280" cy="320040"/>
          </a:xfrm>
          <a:prstGeom prst="rect">
            <a:avLst/>
          </a:prstGeom>
          <a:noFill/>
          <a:ln/>
        </p:spPr>
        <p:txBody>
          <a:bodyPr wrap="square" lIns="0" tIns="0" rIns="0" bIns="0" rtlCol="0" anchor="ctr"/>
          <a:lstStyle/>
          <a:p>
            <a:pPr marL="0" indent="0">
              <a:buNone/>
            </a:pPr>
            <a:r>
              <a:rPr lang="en-US" sz="1200" b="1" dirty="0">
                <a:solidFill>
                  <a:srgbClr val="1D4E4E"/>
                </a:solidFill>
                <a:latin typeface="Calibri" pitchFamily="34" charset="0"/>
                <a:ea typeface="Calibri" pitchFamily="34" charset="-122"/>
                <a:cs typeface="Calibri" pitchFamily="34" charset="-120"/>
              </a:rPr>
              <a:t>RCEP (2021)</a:t>
            </a:r>
            <a:endParaRPr lang="en-US" sz="1200" dirty="0"/>
          </a:p>
        </p:txBody>
      </p:sp>
      <p:sp>
        <p:nvSpPr>
          <p:cNvPr id="6" name="Text 4"/>
          <p:cNvSpPr/>
          <p:nvPr/>
        </p:nvSpPr>
        <p:spPr>
          <a:xfrm>
            <a:off x="777240" y="1554480"/>
            <a:ext cx="3383280" cy="164592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Omitted ISDS entirely</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Work program to consider potentially adding ISDS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Parties: ASEAN + AU, NZ, CN, JP, KR</a:t>
            </a:r>
            <a:endParaRPr lang="en-US" sz="1100" dirty="0"/>
          </a:p>
        </p:txBody>
      </p:sp>
      <p:sp>
        <p:nvSpPr>
          <p:cNvPr id="7" name="Shape 5"/>
          <p:cNvSpPr/>
          <p:nvPr/>
        </p:nvSpPr>
        <p:spPr>
          <a:xfrm>
            <a:off x="4754880" y="1051560"/>
            <a:ext cx="3840480" cy="2286000"/>
          </a:xfrm>
          <a:prstGeom prst="rect">
            <a:avLst/>
          </a:prstGeom>
          <a:solidFill>
            <a:srgbClr val="CED8D9"/>
          </a:solidFill>
          <a:ln/>
        </p:spPr>
        <p:txBody>
          <a:bodyPr/>
          <a:lstStyle/>
          <a:p>
            <a:endParaRPr lang="en-US"/>
          </a:p>
        </p:txBody>
      </p:sp>
      <p:sp>
        <p:nvSpPr>
          <p:cNvPr id="8" name="Text 6"/>
          <p:cNvSpPr/>
          <p:nvPr/>
        </p:nvSpPr>
        <p:spPr>
          <a:xfrm>
            <a:off x="4983480" y="1188720"/>
            <a:ext cx="3383280" cy="320040"/>
          </a:xfrm>
          <a:prstGeom prst="rect">
            <a:avLst/>
          </a:prstGeom>
          <a:noFill/>
          <a:ln/>
        </p:spPr>
        <p:txBody>
          <a:bodyPr wrap="square" lIns="0" tIns="0" rIns="0" bIns="0" rtlCol="0" anchor="ctr"/>
          <a:lstStyle/>
          <a:p>
            <a:pPr marL="0" indent="0">
              <a:buNone/>
            </a:pPr>
            <a:r>
              <a:rPr lang="en-US" sz="1200" b="1" dirty="0">
                <a:solidFill>
                  <a:srgbClr val="333F40"/>
                </a:solidFill>
                <a:latin typeface="Calibri" pitchFamily="34" charset="0"/>
                <a:ea typeface="Calibri" pitchFamily="34" charset="-122"/>
                <a:cs typeface="Calibri" pitchFamily="34" charset="-120"/>
              </a:rPr>
              <a:t>AANZFTA Second Protocol</a:t>
            </a:r>
            <a:endParaRPr lang="en-US" sz="1200" dirty="0"/>
          </a:p>
        </p:txBody>
      </p:sp>
      <p:sp>
        <p:nvSpPr>
          <p:cNvPr id="9" name="Text 7"/>
          <p:cNvSpPr/>
          <p:nvPr/>
        </p:nvSpPr>
        <p:spPr>
          <a:xfrm>
            <a:off x="4983480" y="1554480"/>
            <a:ext cx="3383280" cy="164592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Retains ISDS from original 2009 FTA</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Work program to review/potentially remove ISDS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Parties: ASEAN + AU, NZ</a:t>
            </a:r>
            <a:endParaRPr lang="en-US" sz="1100" dirty="0"/>
          </a:p>
        </p:txBody>
      </p:sp>
      <p:sp>
        <p:nvSpPr>
          <p:cNvPr id="10" name="Shape 8"/>
          <p:cNvSpPr/>
          <p:nvPr/>
        </p:nvSpPr>
        <p:spPr>
          <a:xfrm>
            <a:off x="548640" y="3566160"/>
            <a:ext cx="8046720" cy="914400"/>
          </a:xfrm>
          <a:prstGeom prst="rect">
            <a:avLst/>
          </a:prstGeom>
          <a:solidFill>
            <a:srgbClr val="F2F1F0"/>
          </a:solidFill>
          <a:ln/>
        </p:spPr>
        <p:txBody>
          <a:bodyPr/>
          <a:lstStyle/>
          <a:p>
            <a:endParaRPr lang="en-US"/>
          </a:p>
        </p:txBody>
      </p:sp>
      <p:sp>
        <p:nvSpPr>
          <p:cNvPr id="11" name="Text 9"/>
          <p:cNvSpPr/>
          <p:nvPr/>
        </p:nvSpPr>
        <p:spPr>
          <a:xfrm>
            <a:off x="777240" y="3657600"/>
            <a:ext cx="7589520" cy="731520"/>
          </a:xfrm>
          <a:prstGeom prst="rect">
            <a:avLst/>
          </a:prstGeom>
          <a:noFill/>
          <a:ln/>
        </p:spPr>
        <p:txBody>
          <a:bodyPr wrap="square" lIns="0" tIns="0" rIns="0" bIns="0" rtlCol="0" anchor="ctr"/>
          <a:lstStyle/>
          <a:p>
            <a:pPr marL="0" indent="0">
              <a:buNone/>
            </a:pPr>
            <a:r>
              <a:rPr lang="en-US" sz="1100" dirty="0">
                <a:solidFill>
                  <a:srgbClr val="1F1D1A"/>
                </a:solidFill>
                <a:latin typeface="Calibri" pitchFamily="34" charset="0"/>
                <a:ea typeface="Calibri" pitchFamily="34" charset="-122"/>
                <a:cs typeface="Calibri" pitchFamily="34" charset="-120"/>
              </a:rPr>
              <a:t>These overlapping work programs, with largely overlapping membership, create a natural venue to introduce the EU investment court model as a structured compromise between inclusion and exclusion of ISDS.</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Why Australia and NZ Could Lead a Compromise</a:t>
            </a:r>
            <a:endParaRPr lang="en-US" sz="2400" dirty="0"/>
          </a:p>
        </p:txBody>
      </p:sp>
      <p:sp>
        <p:nvSpPr>
          <p:cNvPr id="4" name="Text 2"/>
          <p:cNvSpPr/>
          <p:nvPr/>
        </p:nvSpPr>
        <p:spPr>
          <a:xfrm>
            <a:off x="548639" y="834389"/>
            <a:ext cx="8173329" cy="4159642"/>
          </a:xfrm>
          <a:prstGeom prst="rect">
            <a:avLst/>
          </a:prstGeom>
          <a:noFill/>
          <a:ln/>
        </p:spPr>
        <p:txBody>
          <a:bodyPr wrap="square" lIns="0" tIns="0" rIns="0" bIns="0" rtlCol="0" anchor="ctr"/>
          <a:lstStyle/>
          <a:p>
            <a:pPr marL="0" indent="0">
              <a:spcAft>
                <a:spcPts val="200"/>
              </a:spcAft>
              <a:buNone/>
            </a:pPr>
            <a:r>
              <a:rPr lang="en-US" sz="1150" b="1" dirty="0">
                <a:solidFill>
                  <a:srgbClr val="1F1D1A"/>
                </a:solidFill>
                <a:latin typeface="Calibri" pitchFamily="34" charset="0"/>
                <a:ea typeface="Calibri" pitchFamily="34" charset="-122"/>
                <a:cs typeface="Calibri" pitchFamily="34" charset="-120"/>
              </a:rPr>
              <a:t>Political positioning: </a:t>
            </a:r>
            <a:r>
              <a:rPr lang="en-US" sz="1150" dirty="0">
                <a:solidFill>
                  <a:srgbClr val="1F1D1A"/>
                </a:solidFill>
                <a:latin typeface="Calibri" pitchFamily="34" charset="0"/>
                <a:ea typeface="Calibri" pitchFamily="34" charset="-122"/>
                <a:cs typeface="Calibri" pitchFamily="34" charset="-120"/>
              </a:rPr>
              <a:t>Anti-ISDS stance removes perception of investor bias</a:t>
            </a:r>
            <a:endParaRPr lang="en-US" sz="1150" dirty="0"/>
          </a:p>
          <a:p>
            <a:pPr marL="0" indent="0">
              <a:spcAft>
                <a:spcPts val="200"/>
              </a:spcAft>
              <a:buNone/>
            </a:pPr>
            <a:endParaRPr lang="en-US" sz="1150" dirty="0"/>
          </a:p>
          <a:p>
            <a:pPr marL="0" indent="0">
              <a:spcAft>
                <a:spcPts val="200"/>
              </a:spcAft>
              <a:buNone/>
            </a:pPr>
            <a:r>
              <a:rPr lang="en-US" sz="1150" b="1" dirty="0">
                <a:solidFill>
                  <a:srgbClr val="1F1D1A"/>
                </a:solidFill>
                <a:latin typeface="Calibri" pitchFamily="34" charset="0"/>
                <a:ea typeface="Calibri" pitchFamily="34" charset="-122"/>
                <a:cs typeface="Calibri" pitchFamily="34" charset="-120"/>
              </a:rPr>
              <a:t>Credibility with both sides: </a:t>
            </a:r>
            <a:r>
              <a:rPr lang="en-US" sz="1150" dirty="0">
                <a:solidFill>
                  <a:srgbClr val="1F1D1A"/>
                </a:solidFill>
                <a:latin typeface="Calibri" pitchFamily="34" charset="0"/>
                <a:ea typeface="Calibri" pitchFamily="34" charset="-122"/>
                <a:cs typeface="Calibri" pitchFamily="34" charset="-120"/>
              </a:rPr>
              <a:t>Developed economies with strong rule of law, but facing inbound claims and democratic concerns</a:t>
            </a:r>
            <a:endParaRPr lang="en-US" sz="1150" dirty="0"/>
          </a:p>
          <a:p>
            <a:pPr marL="0" indent="0">
              <a:spcAft>
                <a:spcPts val="200"/>
              </a:spcAft>
              <a:buNone/>
            </a:pPr>
            <a:endParaRPr lang="en-US" sz="1150" dirty="0"/>
          </a:p>
          <a:p>
            <a:pPr>
              <a:spcAft>
                <a:spcPts val="200"/>
              </a:spcAft>
            </a:pPr>
            <a:r>
              <a:rPr lang="en-US" sz="1150" b="1" dirty="0">
                <a:solidFill>
                  <a:srgbClr val="1F1D1A"/>
                </a:solidFill>
                <a:latin typeface="Calibri" pitchFamily="34" charset="0"/>
                <a:ea typeface="Calibri" pitchFamily="34" charset="-122"/>
                <a:cs typeface="Calibri" pitchFamily="34" charset="-120"/>
              </a:rPr>
              <a:t>Active negotiations: </a:t>
            </a:r>
            <a:r>
              <a:rPr lang="en-US" sz="1150" dirty="0">
                <a:solidFill>
                  <a:srgbClr val="1F1D1A"/>
                </a:solidFill>
                <a:latin typeface="Calibri" pitchFamily="34" charset="0"/>
                <a:ea typeface="Calibri" pitchFamily="34" charset="-122"/>
                <a:cs typeface="Calibri" pitchFamily="34" charset="-120"/>
              </a:rPr>
              <a:t>RCEP and AANZFTA ‘work programs’; </a:t>
            </a:r>
            <a:r>
              <a:rPr lang="en-US" sz="1150" dirty="0">
                <a:solidFill>
                  <a:srgbClr val="1F1D1A"/>
                </a:solidFill>
                <a:highlight>
                  <a:srgbClr val="FFFF00"/>
                </a:highlight>
                <a:latin typeface="Calibri" pitchFamily="34" charset="0"/>
                <a:ea typeface="Calibri" pitchFamily="34" charset="-122"/>
                <a:cs typeface="Calibri" pitchFamily="34" charset="-120"/>
              </a:rPr>
              <a:t>AU-EU FTA talks [now concluded re investment liberalization but not protection (so like NZ-EU)*]; </a:t>
            </a:r>
            <a:r>
              <a:rPr lang="en-US" sz="1150" dirty="0">
                <a:solidFill>
                  <a:srgbClr val="1F1D1A"/>
                </a:solidFill>
                <a:highlight>
                  <a:srgbClr val="FF00FF"/>
                </a:highlight>
                <a:latin typeface="Calibri" pitchFamily="34" charset="0"/>
                <a:ea typeface="Calibri" pitchFamily="34" charset="-122"/>
                <a:cs typeface="Calibri" pitchFamily="34" charset="-120"/>
              </a:rPr>
              <a:t>AU-India IIA as part of wider FTA? [but </a:t>
            </a:r>
            <a:r>
              <a:rPr lang="en-US" sz="1150" dirty="0" err="1">
                <a:solidFill>
                  <a:srgbClr val="1F1D1A"/>
                </a:solidFill>
                <a:highlight>
                  <a:srgbClr val="FF00FF"/>
                </a:highlight>
                <a:latin typeface="Calibri" pitchFamily="34" charset="0"/>
                <a:ea typeface="Calibri" pitchFamily="34" charset="-122"/>
                <a:cs typeface="Calibri" pitchFamily="34" charset="-120"/>
              </a:rPr>
              <a:t>cf</a:t>
            </a:r>
            <a:r>
              <a:rPr lang="en-US" sz="1150" dirty="0">
                <a:solidFill>
                  <a:srgbClr val="1F1D1A"/>
                </a:solidFill>
                <a:highlight>
                  <a:srgbClr val="FF00FF"/>
                </a:highlight>
                <a:latin typeface="Calibri" pitchFamily="34" charset="0"/>
                <a:ea typeface="Calibri" pitchFamily="34" charset="-122"/>
                <a:cs typeface="Calibri" pitchFamily="34" charset="-120"/>
              </a:rPr>
              <a:t> now NZ-India FTA including instead Ch9 ‘investment promotion’#]</a:t>
            </a:r>
            <a:endParaRPr lang="en-US" sz="1150" dirty="0">
              <a:highlight>
                <a:srgbClr val="FF00FF"/>
              </a:highlight>
            </a:endParaRPr>
          </a:p>
          <a:p>
            <a:pPr marL="0" indent="0">
              <a:spcAft>
                <a:spcPts val="200"/>
              </a:spcAft>
              <a:buNone/>
            </a:pPr>
            <a:endParaRPr lang="en-US" sz="1150" dirty="0">
              <a:highlight>
                <a:srgbClr val="FFFF00"/>
              </a:highlight>
            </a:endParaRPr>
          </a:p>
          <a:p>
            <a:pPr marL="0" indent="0">
              <a:spcAft>
                <a:spcPts val="200"/>
              </a:spcAft>
              <a:buNone/>
            </a:pPr>
            <a:r>
              <a:rPr lang="en-US" sz="1150" b="1" dirty="0">
                <a:solidFill>
                  <a:srgbClr val="1F1D1A"/>
                </a:solidFill>
                <a:latin typeface="Calibri" pitchFamily="34" charset="0"/>
                <a:ea typeface="Calibri" pitchFamily="34" charset="-122"/>
                <a:cs typeface="Calibri" pitchFamily="34" charset="-120"/>
              </a:rPr>
              <a:t>Regional relationships: </a:t>
            </a:r>
            <a:r>
              <a:rPr lang="en-US" sz="1150" dirty="0">
                <a:solidFill>
                  <a:srgbClr val="1F1D1A"/>
                </a:solidFill>
                <a:latin typeface="Calibri" pitchFamily="34" charset="0"/>
                <a:ea typeface="Calibri" pitchFamily="34" charset="-122"/>
                <a:cs typeface="Calibri" pitchFamily="34" charset="-120"/>
              </a:rPr>
              <a:t>Close ties with ASEAN, Japan, Korea; shared interest in stable investment frameworks</a:t>
            </a:r>
            <a:endParaRPr lang="en-US" sz="1150" dirty="0"/>
          </a:p>
          <a:p>
            <a:pPr marL="0" indent="0">
              <a:spcAft>
                <a:spcPts val="200"/>
              </a:spcAft>
              <a:buNone/>
            </a:pPr>
            <a:endParaRPr lang="en-US" sz="1150" dirty="0"/>
          </a:p>
          <a:p>
            <a:pPr marL="0" indent="0">
              <a:spcAft>
                <a:spcPts val="200"/>
              </a:spcAft>
              <a:buNone/>
            </a:pPr>
            <a:r>
              <a:rPr lang="en-US" sz="1150" b="1" dirty="0">
                <a:solidFill>
                  <a:srgbClr val="1F1D1A"/>
                </a:solidFill>
                <a:latin typeface="Calibri" pitchFamily="34" charset="0"/>
                <a:ea typeface="Calibri" pitchFamily="34" charset="-122"/>
                <a:cs typeface="Calibri" pitchFamily="34" charset="-120"/>
              </a:rPr>
              <a:t>Avoiding incomplete treaties: </a:t>
            </a:r>
            <a:r>
              <a:rPr lang="en-US" sz="1150" dirty="0">
                <a:solidFill>
                  <a:srgbClr val="1F1D1A"/>
                </a:solidFill>
                <a:latin typeface="Calibri" pitchFamily="34" charset="0"/>
                <a:ea typeface="Calibri" pitchFamily="34" charset="-122"/>
                <a:cs typeface="Calibri" pitchFamily="34" charset="-120"/>
              </a:rPr>
              <a:t>Side letters and work programs create uncertainty; a structured compromise delivers clarity</a:t>
            </a:r>
          </a:p>
          <a:p>
            <a:pPr marL="0" indent="0">
              <a:spcAft>
                <a:spcPts val="200"/>
              </a:spcAft>
              <a:buNone/>
            </a:pPr>
            <a:endParaRPr lang="en-US" sz="1150" dirty="0">
              <a:solidFill>
                <a:srgbClr val="1F1D1A"/>
              </a:solidFill>
              <a:latin typeface="Calibri" pitchFamily="34" charset="0"/>
              <a:cs typeface="Calibri" pitchFamily="34" charset="-120"/>
            </a:endParaRPr>
          </a:p>
          <a:p>
            <a:r>
              <a:rPr lang="en-US" sz="1150" dirty="0">
                <a:solidFill>
                  <a:srgbClr val="1F1D1A"/>
                </a:solidFill>
                <a:highlight>
                  <a:srgbClr val="FFFF00"/>
                </a:highlight>
                <a:latin typeface="Calibri" pitchFamily="34" charset="0"/>
                <a:cs typeface="Calibri" pitchFamily="34" charset="-120"/>
              </a:rPr>
              <a:t>* ‘</a:t>
            </a:r>
            <a:r>
              <a:rPr lang="en-AU" sz="1200" dirty="0">
                <a:highlight>
                  <a:srgbClr val="FFFF00"/>
                </a:highlight>
              </a:rPr>
              <a:t>aims to encourage further investment between the EU and Australia, ensuring that EU investors are granted the most favourable treatment given to any foreign investor in Australia.  The agreement does not cover the protection of investments, which is </a:t>
            </a:r>
            <a:r>
              <a:rPr lang="en-AU" sz="1200" i="1" dirty="0">
                <a:highlight>
                  <a:srgbClr val="FFFF00"/>
                </a:highlight>
              </a:rPr>
              <a:t>not necessary given the level of trust in the respective legal systems of both parties</a:t>
            </a:r>
            <a:r>
              <a:rPr lang="en-AU" sz="1200" dirty="0">
                <a:highlight>
                  <a:srgbClr val="FFFF00"/>
                </a:highlight>
              </a:rPr>
              <a:t>.’ [</a:t>
            </a:r>
            <a:r>
              <a:rPr lang="en-AU" sz="1200" dirty="0" err="1">
                <a:highlight>
                  <a:srgbClr val="FFFF00"/>
                </a:highlight>
              </a:rPr>
              <a:t>cf</a:t>
            </a:r>
            <a:r>
              <a:rPr lang="en-AU" sz="1200" dirty="0">
                <a:highlight>
                  <a:srgbClr val="FFFF00"/>
                </a:highlight>
              </a:rPr>
              <a:t> </a:t>
            </a:r>
            <a:r>
              <a:rPr lang="en-AU" sz="1200" i="1" dirty="0">
                <a:highlight>
                  <a:srgbClr val="FFFF00"/>
                </a:highlight>
              </a:rPr>
              <a:t>so many EU inbound claims?!</a:t>
            </a:r>
            <a:r>
              <a:rPr lang="en-AU" sz="1200" dirty="0">
                <a:highlight>
                  <a:srgbClr val="FFFF00"/>
                </a:highlight>
              </a:rPr>
              <a:t>]</a:t>
            </a:r>
          </a:p>
          <a:p>
            <a:r>
              <a:rPr lang="en-AU" sz="1200" dirty="0">
                <a:highlight>
                  <a:srgbClr val="FFFF00"/>
                </a:highlight>
                <a:hlinkClick r:id="rId3"/>
              </a:rPr>
              <a:t>https://policy.trade.ec.europa.eu/eu-trade-relationships-country-and-region/countries-and-regions/australia/eu-australia-agreement/memo-eu-australia-free-trade-agreement-chapter-chapter-summary_en#section8</a:t>
            </a:r>
            <a:r>
              <a:rPr lang="en-AU" sz="1200" dirty="0">
                <a:highlight>
                  <a:srgbClr val="FFFF00"/>
                </a:highlight>
              </a:rPr>
              <a:t> </a:t>
            </a:r>
          </a:p>
          <a:p>
            <a:endParaRPr lang="en-AU" sz="1200" dirty="0"/>
          </a:p>
          <a:p>
            <a:r>
              <a:rPr lang="en-AU" sz="1200" dirty="0">
                <a:highlight>
                  <a:srgbClr val="FF00FF"/>
                </a:highlight>
              </a:rPr>
              <a:t># NZ ’shall promote’ FDI into India with ‘aim’ to increase USD 20b within 15 years (!! Art 9.2), if not then consultations (Art 9.9) and India’s (tariff) ‘remedial measures’ (art 9.10)! </a:t>
            </a:r>
            <a:r>
              <a:rPr lang="en-AU" sz="1200" dirty="0">
                <a:highlight>
                  <a:srgbClr val="FF00FF"/>
                </a:highlight>
                <a:hlinkClick r:id="rId4"/>
              </a:rPr>
              <a:t>https://www.mfat.govt.nz/en/trade/free-trade-agreements/free-trade-agreements-concluded-but-not-in-force/new-zealand-india-free-trade-agreement/text-of-the-agreement#bookmark1</a:t>
            </a:r>
            <a:r>
              <a:rPr lang="en-AU" sz="1200" dirty="0">
                <a:highlight>
                  <a:srgbClr val="FF00FF"/>
                </a:highlight>
              </a:rPr>
              <a:t>  </a:t>
            </a:r>
          </a:p>
          <a:p>
            <a:pPr marL="0" indent="0">
              <a:spcAft>
                <a:spcPts val="200"/>
              </a:spcAft>
              <a:buNone/>
            </a:pP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333F40"/>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Investment Court: Benefits and Risks</a:t>
            </a:r>
            <a:endParaRPr lang="en-US" sz="2400" dirty="0"/>
          </a:p>
        </p:txBody>
      </p:sp>
      <p:sp>
        <p:nvSpPr>
          <p:cNvPr id="4" name="Shape 2"/>
          <p:cNvSpPr/>
          <p:nvPr/>
        </p:nvSpPr>
        <p:spPr>
          <a:xfrm>
            <a:off x="548640" y="1051560"/>
            <a:ext cx="3840480" cy="3291840"/>
          </a:xfrm>
          <a:prstGeom prst="rect">
            <a:avLst/>
          </a:prstGeom>
          <a:solidFill>
            <a:srgbClr val="E6F0F0"/>
          </a:solidFill>
          <a:ln/>
        </p:spPr>
        <p:txBody>
          <a:bodyPr/>
          <a:lstStyle/>
          <a:p>
            <a:endParaRPr lang="en-US"/>
          </a:p>
        </p:txBody>
      </p:sp>
      <p:sp>
        <p:nvSpPr>
          <p:cNvPr id="5" name="Text 3"/>
          <p:cNvSpPr/>
          <p:nvPr/>
        </p:nvSpPr>
        <p:spPr>
          <a:xfrm>
            <a:off x="777240" y="1188720"/>
            <a:ext cx="3383280" cy="320040"/>
          </a:xfrm>
          <a:prstGeom prst="rect">
            <a:avLst/>
          </a:prstGeom>
          <a:noFill/>
          <a:ln/>
        </p:spPr>
        <p:txBody>
          <a:bodyPr wrap="square" lIns="0" tIns="0" rIns="0" bIns="0" rtlCol="0" anchor="ctr"/>
          <a:lstStyle/>
          <a:p>
            <a:pPr marL="0" indent="0">
              <a:buNone/>
            </a:pPr>
            <a:r>
              <a:rPr lang="en-US" sz="1100" b="1" dirty="0">
                <a:solidFill>
                  <a:srgbClr val="1D4E4E"/>
                </a:solidFill>
                <a:latin typeface="Calibri" pitchFamily="34" charset="0"/>
                <a:ea typeface="Calibri" pitchFamily="34" charset="-122"/>
                <a:cs typeface="Calibri" pitchFamily="34" charset="-120"/>
              </a:rPr>
              <a:t>Potential Benefits</a:t>
            </a:r>
            <a:endParaRPr lang="en-US" sz="1100" dirty="0"/>
          </a:p>
        </p:txBody>
      </p:sp>
      <p:sp>
        <p:nvSpPr>
          <p:cNvPr id="6" name="Text 4"/>
          <p:cNvSpPr/>
          <p:nvPr/>
        </p:nvSpPr>
        <p:spPr>
          <a:xfrm>
            <a:off x="777240" y="1554480"/>
            <a:ext cx="3383280" cy="265176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Reduces legitimacy concerns vs traditional ISDS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Improves consistency of decisions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Avoids party-appointed arbitrator concerns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Appellate correction of errors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Preserves investor protection (FDI attraction)</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Supports multilateral ISDS reform debates (UN)</a:t>
            </a:r>
            <a:endParaRPr lang="en-US" sz="1100" dirty="0"/>
          </a:p>
        </p:txBody>
      </p:sp>
      <p:sp>
        <p:nvSpPr>
          <p:cNvPr id="7" name="Shape 5"/>
          <p:cNvSpPr/>
          <p:nvPr/>
        </p:nvSpPr>
        <p:spPr>
          <a:xfrm>
            <a:off x="4754880" y="1051560"/>
            <a:ext cx="3840480" cy="3291840"/>
          </a:xfrm>
          <a:prstGeom prst="rect">
            <a:avLst/>
          </a:prstGeom>
          <a:solidFill>
            <a:srgbClr val="D9CDCC"/>
          </a:solidFill>
          <a:ln/>
        </p:spPr>
        <p:txBody>
          <a:bodyPr/>
          <a:lstStyle/>
          <a:p>
            <a:endParaRPr lang="en-US"/>
          </a:p>
        </p:txBody>
      </p:sp>
      <p:sp>
        <p:nvSpPr>
          <p:cNvPr id="8" name="Text 6"/>
          <p:cNvSpPr/>
          <p:nvPr/>
        </p:nvSpPr>
        <p:spPr>
          <a:xfrm>
            <a:off x="4983480" y="1188720"/>
            <a:ext cx="3383280" cy="320040"/>
          </a:xfrm>
          <a:prstGeom prst="rect">
            <a:avLst/>
          </a:prstGeom>
          <a:noFill/>
          <a:ln/>
        </p:spPr>
        <p:txBody>
          <a:bodyPr wrap="square" lIns="0" tIns="0" rIns="0" bIns="0" rtlCol="0" anchor="ctr"/>
          <a:lstStyle/>
          <a:p>
            <a:pPr marL="0" indent="0">
              <a:buNone/>
            </a:pPr>
            <a:r>
              <a:rPr lang="en-US" sz="1100" b="1" dirty="0">
                <a:solidFill>
                  <a:srgbClr val="593D3A"/>
                </a:solidFill>
                <a:latin typeface="Calibri" pitchFamily="34" charset="0"/>
                <a:ea typeface="Calibri" pitchFamily="34" charset="-122"/>
                <a:cs typeface="Calibri" pitchFamily="34" charset="-120"/>
              </a:rPr>
              <a:t>Risks and Caveats</a:t>
            </a:r>
            <a:endParaRPr lang="en-US" sz="1100" dirty="0"/>
          </a:p>
        </p:txBody>
      </p:sp>
      <p:sp>
        <p:nvSpPr>
          <p:cNvPr id="9" name="Text 7"/>
          <p:cNvSpPr/>
          <p:nvPr/>
        </p:nvSpPr>
        <p:spPr>
          <a:xfrm>
            <a:off x="4983480" y="1554480"/>
            <a:ext cx="3383280" cy="265176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CJEU compatibility complications (for EU)</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Mixed-agreement procedures may delay entry into force</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Some states prefer existing bilateral IIAs with ISDS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Not a complete solution to all ISDS criticisms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May not satisfy strongest anti-ISDS advocates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Untested at scale outside EU treaties</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Practical Reform Pathways</a:t>
            </a:r>
            <a:endParaRPr lang="en-US" sz="2400" dirty="0"/>
          </a:p>
        </p:txBody>
      </p:sp>
      <p:sp>
        <p:nvSpPr>
          <p:cNvPr id="4" name="Shape 2"/>
          <p:cNvSpPr/>
          <p:nvPr/>
        </p:nvSpPr>
        <p:spPr>
          <a:xfrm>
            <a:off x="548640" y="1097280"/>
            <a:ext cx="8046720" cy="960120"/>
          </a:xfrm>
          <a:prstGeom prst="rect">
            <a:avLst/>
          </a:prstGeom>
          <a:solidFill>
            <a:srgbClr val="E8EEF4"/>
          </a:solidFill>
          <a:ln/>
        </p:spPr>
        <p:txBody>
          <a:bodyPr/>
          <a:lstStyle/>
          <a:p>
            <a:endParaRPr lang="en-US"/>
          </a:p>
        </p:txBody>
      </p:sp>
      <p:sp>
        <p:nvSpPr>
          <p:cNvPr id="5" name="Shape 3"/>
          <p:cNvSpPr/>
          <p:nvPr/>
        </p:nvSpPr>
        <p:spPr>
          <a:xfrm>
            <a:off x="548640" y="1097280"/>
            <a:ext cx="1463040" cy="320040"/>
          </a:xfrm>
          <a:prstGeom prst="rect">
            <a:avLst/>
          </a:prstGeom>
          <a:solidFill>
            <a:srgbClr val="1B3A5C"/>
          </a:solidFill>
          <a:ln/>
        </p:spPr>
        <p:txBody>
          <a:bodyPr/>
          <a:lstStyle/>
          <a:p>
            <a:endParaRPr lang="en-US"/>
          </a:p>
        </p:txBody>
      </p:sp>
      <p:sp>
        <p:nvSpPr>
          <p:cNvPr id="6" name="Text 4"/>
          <p:cNvSpPr/>
          <p:nvPr/>
        </p:nvSpPr>
        <p:spPr>
          <a:xfrm>
            <a:off x="548640" y="1097280"/>
            <a:ext cx="1463040" cy="32004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Bilateral</a:t>
            </a:r>
            <a:endParaRPr lang="en-US" sz="1000" dirty="0"/>
          </a:p>
        </p:txBody>
      </p:sp>
      <p:sp>
        <p:nvSpPr>
          <p:cNvPr id="7" name="Text 5"/>
          <p:cNvSpPr/>
          <p:nvPr/>
        </p:nvSpPr>
        <p:spPr>
          <a:xfrm>
            <a:off x="777240" y="1463040"/>
            <a:ext cx="7589520" cy="548640"/>
          </a:xfrm>
          <a:prstGeom prst="rect">
            <a:avLst/>
          </a:prstGeom>
          <a:noFill/>
          <a:ln/>
        </p:spPr>
        <p:txBody>
          <a:bodyPr wrap="square" lIns="0" tIns="0" rIns="0" bIns="0" rtlCol="0" anchor="ctr"/>
          <a:lstStyle/>
          <a:p>
            <a:pPr marL="0" indent="0">
              <a:buNone/>
            </a:pPr>
            <a:r>
              <a:rPr lang="en-US" sz="1100" dirty="0">
                <a:solidFill>
                  <a:srgbClr val="1F1D1A"/>
                </a:solidFill>
                <a:latin typeface="Calibri" pitchFamily="34" charset="0"/>
                <a:ea typeface="Calibri" pitchFamily="34" charset="-122"/>
                <a:cs typeface="Calibri" pitchFamily="34" charset="-120"/>
              </a:rPr>
              <a:t>Australia-EU FTA (investment court as compromise for stalled negotiations); potential Australia-India IIA; NZ future IIA partners</a:t>
            </a:r>
            <a:endParaRPr lang="en-US" sz="1100" dirty="0"/>
          </a:p>
        </p:txBody>
      </p:sp>
      <p:sp>
        <p:nvSpPr>
          <p:cNvPr id="8" name="Shape 6"/>
          <p:cNvSpPr/>
          <p:nvPr/>
        </p:nvSpPr>
        <p:spPr>
          <a:xfrm>
            <a:off x="548640" y="2240280"/>
            <a:ext cx="8046720" cy="960120"/>
          </a:xfrm>
          <a:prstGeom prst="rect">
            <a:avLst/>
          </a:prstGeom>
          <a:solidFill>
            <a:srgbClr val="E6F0F0"/>
          </a:solidFill>
          <a:ln/>
        </p:spPr>
        <p:txBody>
          <a:bodyPr/>
          <a:lstStyle/>
          <a:p>
            <a:endParaRPr lang="en-US"/>
          </a:p>
        </p:txBody>
      </p:sp>
      <p:sp>
        <p:nvSpPr>
          <p:cNvPr id="9" name="Shape 7"/>
          <p:cNvSpPr/>
          <p:nvPr/>
        </p:nvSpPr>
        <p:spPr>
          <a:xfrm>
            <a:off x="548640" y="2240280"/>
            <a:ext cx="1463040" cy="320040"/>
          </a:xfrm>
          <a:prstGeom prst="rect">
            <a:avLst/>
          </a:prstGeom>
          <a:solidFill>
            <a:srgbClr val="1D4E4E"/>
          </a:solidFill>
          <a:ln/>
        </p:spPr>
        <p:txBody>
          <a:bodyPr/>
          <a:lstStyle/>
          <a:p>
            <a:endParaRPr lang="en-US"/>
          </a:p>
        </p:txBody>
      </p:sp>
      <p:sp>
        <p:nvSpPr>
          <p:cNvPr id="10" name="Text 8"/>
          <p:cNvSpPr/>
          <p:nvPr/>
        </p:nvSpPr>
        <p:spPr>
          <a:xfrm>
            <a:off x="548640" y="2240280"/>
            <a:ext cx="1463040" cy="32004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Regional</a:t>
            </a:r>
            <a:endParaRPr lang="en-US" sz="1000" dirty="0"/>
          </a:p>
        </p:txBody>
      </p:sp>
      <p:sp>
        <p:nvSpPr>
          <p:cNvPr id="11" name="Text 9"/>
          <p:cNvSpPr/>
          <p:nvPr/>
        </p:nvSpPr>
        <p:spPr>
          <a:xfrm>
            <a:off x="777240" y="2606040"/>
            <a:ext cx="7589520" cy="548640"/>
          </a:xfrm>
          <a:prstGeom prst="rect">
            <a:avLst/>
          </a:prstGeom>
          <a:noFill/>
          <a:ln/>
        </p:spPr>
        <p:txBody>
          <a:bodyPr wrap="square" lIns="0" tIns="0" rIns="0" bIns="0" rtlCol="0" anchor="ctr"/>
          <a:lstStyle/>
          <a:p>
            <a:pPr marL="0" indent="0">
              <a:buNone/>
            </a:pPr>
            <a:r>
              <a:rPr lang="en-US" sz="1100" dirty="0">
                <a:solidFill>
                  <a:srgbClr val="1F1D1A"/>
                </a:solidFill>
                <a:latin typeface="Calibri" pitchFamily="34" charset="0"/>
                <a:ea typeface="Calibri" pitchFamily="34" charset="-122"/>
                <a:cs typeface="Calibri" pitchFamily="34" charset="-120"/>
              </a:rPr>
              <a:t>RCEP / AANZFTA work programs: propose investment court features as middle ground between respectively adding / removing ISDS</a:t>
            </a:r>
            <a:endParaRPr lang="en-US" sz="1100" dirty="0"/>
          </a:p>
        </p:txBody>
      </p:sp>
      <p:sp>
        <p:nvSpPr>
          <p:cNvPr id="12" name="Shape 10"/>
          <p:cNvSpPr/>
          <p:nvPr/>
        </p:nvSpPr>
        <p:spPr>
          <a:xfrm>
            <a:off x="548640" y="3383280"/>
            <a:ext cx="8046720" cy="960120"/>
          </a:xfrm>
          <a:prstGeom prst="rect">
            <a:avLst/>
          </a:prstGeom>
          <a:solidFill>
            <a:srgbClr val="F5F3ED"/>
          </a:solidFill>
          <a:ln/>
        </p:spPr>
        <p:txBody>
          <a:bodyPr/>
          <a:lstStyle/>
          <a:p>
            <a:endParaRPr lang="en-US"/>
          </a:p>
        </p:txBody>
      </p:sp>
      <p:sp>
        <p:nvSpPr>
          <p:cNvPr id="13" name="Shape 11"/>
          <p:cNvSpPr/>
          <p:nvPr/>
        </p:nvSpPr>
        <p:spPr>
          <a:xfrm>
            <a:off x="548640" y="3383280"/>
            <a:ext cx="1463040" cy="320040"/>
          </a:xfrm>
          <a:prstGeom prst="rect">
            <a:avLst/>
          </a:prstGeom>
          <a:solidFill>
            <a:srgbClr val="4D4939"/>
          </a:solidFill>
          <a:ln/>
        </p:spPr>
        <p:txBody>
          <a:bodyPr/>
          <a:lstStyle/>
          <a:p>
            <a:endParaRPr lang="en-US"/>
          </a:p>
        </p:txBody>
      </p:sp>
      <p:sp>
        <p:nvSpPr>
          <p:cNvPr id="14" name="Text 12"/>
          <p:cNvSpPr/>
          <p:nvPr/>
        </p:nvSpPr>
        <p:spPr>
          <a:xfrm>
            <a:off x="548640" y="3383280"/>
            <a:ext cx="1463040" cy="32004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Multilateral</a:t>
            </a:r>
            <a:endParaRPr lang="en-US" sz="1000" dirty="0"/>
          </a:p>
        </p:txBody>
      </p:sp>
      <p:sp>
        <p:nvSpPr>
          <p:cNvPr id="15" name="Text 13"/>
          <p:cNvSpPr/>
          <p:nvPr/>
        </p:nvSpPr>
        <p:spPr>
          <a:xfrm>
            <a:off x="777240" y="3749040"/>
            <a:ext cx="7589520" cy="548640"/>
          </a:xfrm>
          <a:prstGeom prst="rect">
            <a:avLst/>
          </a:prstGeom>
          <a:noFill/>
          <a:ln/>
        </p:spPr>
        <p:txBody>
          <a:bodyPr wrap="square" lIns="0" tIns="0" rIns="0" bIns="0" rtlCol="0" anchor="ctr"/>
          <a:lstStyle/>
          <a:p>
            <a:pPr marL="0" indent="0">
              <a:buNone/>
            </a:pPr>
            <a:r>
              <a:rPr lang="en-US" sz="1100" dirty="0">
                <a:solidFill>
                  <a:srgbClr val="1F1D1A"/>
                </a:solidFill>
                <a:latin typeface="Calibri" pitchFamily="34" charset="0"/>
                <a:ea typeface="Calibri" pitchFamily="34" charset="-122"/>
                <a:cs typeface="Calibri" pitchFamily="34" charset="-120"/>
              </a:rPr>
              <a:t>UNCITRAL Working Group III reform discussions; support development of multilateral investment court or key appellate features</a:t>
            </a:r>
            <a:endParaRPr lang="en-US" sz="1100" dirty="0"/>
          </a:p>
        </p:txBody>
      </p:sp>
      <p:sp>
        <p:nvSpPr>
          <p:cNvPr id="16" name="Text 14"/>
          <p:cNvSpPr/>
          <p:nvPr/>
        </p:nvSpPr>
        <p:spPr>
          <a:xfrm>
            <a:off x="548640" y="4297680"/>
            <a:ext cx="8046720" cy="365760"/>
          </a:xfrm>
          <a:prstGeom prst="rect">
            <a:avLst/>
          </a:prstGeom>
          <a:noFill/>
          <a:ln/>
        </p:spPr>
        <p:txBody>
          <a:bodyPr wrap="square" lIns="0" tIns="0" rIns="0" bIns="0" rtlCol="0" anchor="ctr"/>
          <a:lstStyle/>
          <a:p>
            <a:pPr marL="0" indent="0">
              <a:buNone/>
            </a:pPr>
            <a:r>
              <a:rPr lang="en-US" sz="1000" i="1" dirty="0">
                <a:solidFill>
                  <a:srgbClr val="706D66"/>
                </a:solidFill>
                <a:latin typeface="Calibri" pitchFamily="34" charset="0"/>
                <a:ea typeface="Calibri" pitchFamily="34" charset="-122"/>
                <a:cs typeface="Calibri" pitchFamily="34" charset="-120"/>
              </a:rPr>
              <a:t>Better than 'incomplete' treaties supplemented by shifting side letters that exacerbate economic uncertainty.</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Conclusions</a:t>
            </a:r>
            <a:endParaRPr lang="en-US" sz="2400" dirty="0"/>
          </a:p>
        </p:txBody>
      </p:sp>
      <p:sp>
        <p:nvSpPr>
          <p:cNvPr id="4" name="Text 2"/>
          <p:cNvSpPr/>
          <p:nvPr/>
        </p:nvSpPr>
        <p:spPr>
          <a:xfrm>
            <a:off x="548640" y="1097280"/>
            <a:ext cx="8046720" cy="3474720"/>
          </a:xfrm>
          <a:prstGeom prst="rect">
            <a:avLst/>
          </a:prstGeom>
          <a:noFill/>
          <a:ln/>
        </p:spPr>
        <p:txBody>
          <a:bodyPr wrap="square" rtlCol="0" anchor="ctr"/>
          <a:lstStyle/>
          <a:p>
            <a:pPr marL="342900" indent="-342900">
              <a:spcAft>
                <a:spcPts val="800"/>
              </a:spcAft>
              <a:buSzPct val="100000"/>
              <a:buChar char="•"/>
            </a:pPr>
            <a:r>
              <a:rPr lang="en-US" sz="1150" dirty="0">
                <a:solidFill>
                  <a:srgbClr val="1F1D1A"/>
                </a:solidFill>
                <a:latin typeface="Calibri" pitchFamily="34" charset="0"/>
                <a:ea typeface="Calibri" pitchFamily="34" charset="-122"/>
                <a:cs typeface="Calibri" pitchFamily="34" charset="-120"/>
              </a:rPr>
              <a:t>ISDS arbitration faces legitimacy challenges across developed and developing states, but few have abandoned it entirely</a:t>
            </a:r>
            <a:endParaRPr lang="en-US" sz="1150" dirty="0"/>
          </a:p>
          <a:p>
            <a:pPr marL="342900" indent="-342900">
              <a:spcAft>
                <a:spcPts val="800"/>
              </a:spcAft>
              <a:buSzPct val="100000"/>
              <a:buChar char="•"/>
            </a:pPr>
            <a:r>
              <a:rPr lang="en-US" sz="1150" dirty="0">
                <a:solidFill>
                  <a:srgbClr val="1F1D1A"/>
                </a:solidFill>
                <a:latin typeface="Calibri" pitchFamily="34" charset="0"/>
                <a:ea typeface="Calibri" pitchFamily="34" charset="-122"/>
                <a:cs typeface="Calibri" pitchFamily="34" charset="-120"/>
              </a:rPr>
              <a:t>Australia and NZ's policy oscillations create economic uncertainty; 'incomplete' treaties with later ‘work programs’ are an unstable equilibrium and lack transparency</a:t>
            </a:r>
            <a:endParaRPr lang="en-US" sz="1150" dirty="0"/>
          </a:p>
          <a:p>
            <a:pPr marL="342900" indent="-342900">
              <a:spcAft>
                <a:spcPts val="800"/>
              </a:spcAft>
              <a:buSzPct val="100000"/>
              <a:buChar char="•"/>
            </a:pPr>
            <a:r>
              <a:rPr lang="en-US" sz="1150" dirty="0">
                <a:solidFill>
                  <a:srgbClr val="1F1D1A"/>
                </a:solidFill>
                <a:latin typeface="Calibri" pitchFamily="34" charset="0"/>
                <a:ea typeface="Calibri" pitchFamily="34" charset="-122"/>
                <a:cs typeface="Calibri" pitchFamily="34" charset="-120"/>
              </a:rPr>
              <a:t>The EU investment court model retains investor protection while addressing core criticisms (arbitrator selection, appellate review, consistency)</a:t>
            </a:r>
            <a:endParaRPr lang="en-US" sz="1150" dirty="0"/>
          </a:p>
          <a:p>
            <a:pPr marL="342900" indent="-342900">
              <a:spcAft>
                <a:spcPts val="800"/>
              </a:spcAft>
              <a:buSzPct val="100000"/>
              <a:buChar char="•"/>
            </a:pPr>
            <a:r>
              <a:rPr lang="en-US" sz="1150" dirty="0">
                <a:solidFill>
                  <a:srgbClr val="1F1D1A"/>
                </a:solidFill>
                <a:latin typeface="Calibri" pitchFamily="34" charset="0"/>
                <a:ea typeface="Calibri" pitchFamily="34" charset="-122"/>
                <a:cs typeface="Calibri" pitchFamily="34" charset="-120"/>
              </a:rPr>
              <a:t>Asian precedents exist: Vietnam and Singapore have accepted investment court arrangements with the EU</a:t>
            </a:r>
            <a:endParaRPr lang="en-US" sz="1150" dirty="0"/>
          </a:p>
          <a:p>
            <a:pPr marL="342900" indent="-342900">
              <a:spcAft>
                <a:spcPts val="800"/>
              </a:spcAft>
              <a:buSzPct val="100000"/>
              <a:buChar char="•"/>
            </a:pPr>
            <a:r>
              <a:rPr lang="en-US" sz="1150" dirty="0">
                <a:solidFill>
                  <a:srgbClr val="1F1D1A"/>
                </a:solidFill>
                <a:latin typeface="Calibri" pitchFamily="34" charset="0"/>
                <a:ea typeface="Calibri" pitchFamily="34" charset="-122"/>
                <a:cs typeface="Calibri" pitchFamily="34" charset="-120"/>
              </a:rPr>
              <a:t>Overlapping RCEP and AANZFTA work programs provide immediate forums for proposing investment court features</a:t>
            </a:r>
            <a:endParaRPr lang="en-US" sz="1150" dirty="0"/>
          </a:p>
          <a:p>
            <a:pPr marL="342900" indent="-342900">
              <a:spcAft>
                <a:spcPts val="800"/>
              </a:spcAft>
              <a:buSzPct val="100000"/>
              <a:buChar char="•"/>
            </a:pPr>
            <a:r>
              <a:rPr lang="en-US" sz="1150" dirty="0">
                <a:solidFill>
                  <a:srgbClr val="1F1D1A"/>
                </a:solidFill>
                <a:latin typeface="Calibri" pitchFamily="34" charset="0"/>
                <a:ea typeface="Calibri" pitchFamily="34" charset="-122"/>
                <a:cs typeface="Calibri" pitchFamily="34" charset="-120"/>
              </a:rPr>
              <a:t>A structured compromise is more sustainable than shifting side letters or indefinite work programs</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Summary</a:t>
            </a:r>
            <a:endParaRPr lang="en-US" sz="2400" dirty="0"/>
          </a:p>
        </p:txBody>
      </p:sp>
      <p:sp>
        <p:nvSpPr>
          <p:cNvPr id="4" name="Shape 2"/>
          <p:cNvSpPr/>
          <p:nvPr/>
        </p:nvSpPr>
        <p:spPr>
          <a:xfrm>
            <a:off x="548640" y="1051560"/>
            <a:ext cx="3840480" cy="1828800"/>
          </a:xfrm>
          <a:prstGeom prst="rect">
            <a:avLst/>
          </a:prstGeom>
          <a:solidFill>
            <a:srgbClr val="E8EEF4"/>
          </a:solidFill>
          <a:ln/>
        </p:spPr>
        <p:txBody>
          <a:bodyPr/>
          <a:lstStyle/>
          <a:p>
            <a:endParaRPr lang="en-US"/>
          </a:p>
        </p:txBody>
      </p:sp>
      <p:sp>
        <p:nvSpPr>
          <p:cNvPr id="5" name="Text 3"/>
          <p:cNvSpPr/>
          <p:nvPr/>
        </p:nvSpPr>
        <p:spPr>
          <a:xfrm>
            <a:off x="777240" y="1188720"/>
            <a:ext cx="3383280" cy="320040"/>
          </a:xfrm>
          <a:prstGeom prst="rect">
            <a:avLst/>
          </a:prstGeom>
          <a:noFill/>
          <a:ln/>
        </p:spPr>
        <p:txBody>
          <a:bodyPr wrap="square" lIns="0" tIns="0" rIns="0" bIns="0" rtlCol="0" anchor="ctr"/>
          <a:lstStyle/>
          <a:p>
            <a:pPr marL="0" indent="0">
              <a:buNone/>
            </a:pPr>
            <a:r>
              <a:rPr lang="en-US" sz="1100" b="1" dirty="0">
                <a:solidFill>
                  <a:srgbClr val="1B3A5C"/>
                </a:solidFill>
                <a:latin typeface="Calibri" pitchFamily="34" charset="0"/>
                <a:ea typeface="Calibri" pitchFamily="34" charset="-122"/>
                <a:cs typeface="Calibri" pitchFamily="34" charset="-120"/>
              </a:rPr>
              <a:t>The Problem</a:t>
            </a:r>
            <a:endParaRPr lang="en-US" sz="1100" dirty="0"/>
          </a:p>
        </p:txBody>
      </p:sp>
      <p:sp>
        <p:nvSpPr>
          <p:cNvPr id="6" name="Text 4"/>
          <p:cNvSpPr/>
          <p:nvPr/>
        </p:nvSpPr>
        <p:spPr>
          <a:xfrm>
            <a:off x="711200" y="1508760"/>
            <a:ext cx="3579446" cy="128016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Australia (2011-3, 2022-) &amp; NZ (2017-) turned against ISDS arbitration in Intl Investment </a:t>
            </a:r>
            <a:r>
              <a:rPr lang="en-US" sz="1100" dirty="0" err="1">
                <a:solidFill>
                  <a:srgbClr val="1F1D1A"/>
                </a:solidFill>
                <a:latin typeface="Calibri" pitchFamily="34" charset="0"/>
                <a:ea typeface="Calibri" pitchFamily="34" charset="-122"/>
                <a:cs typeface="Calibri" pitchFamily="34" charset="-120"/>
              </a:rPr>
              <a:t>Agts</a:t>
            </a:r>
            <a:r>
              <a:rPr lang="en-US" sz="1100" dirty="0">
                <a:solidFill>
                  <a:srgbClr val="1F1D1A"/>
                </a:solidFill>
                <a:latin typeface="Calibri" pitchFamily="34" charset="0"/>
                <a:ea typeface="Calibri" pitchFamily="34" charset="-122"/>
                <a:cs typeface="Calibri" pitchFamily="34" charset="-120"/>
              </a:rPr>
              <a:t> (IIAs)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Europe promotes a two-tier ‘investment court’ alternative (with states-selected panel arbitrators) since 2015, agreed with </a:t>
            </a:r>
            <a:r>
              <a:rPr lang="en-US" sz="1100" dirty="0" err="1">
                <a:solidFill>
                  <a:srgbClr val="1F1D1A"/>
                </a:solidFill>
                <a:latin typeface="Calibri" pitchFamily="34" charset="0"/>
                <a:ea typeface="Calibri" pitchFamily="34" charset="-122"/>
                <a:cs typeface="Calibri" pitchFamily="34" charset="-120"/>
              </a:rPr>
              <a:t>eg</a:t>
            </a:r>
            <a:r>
              <a:rPr lang="en-US" sz="1100" dirty="0">
                <a:solidFill>
                  <a:srgbClr val="1F1D1A"/>
                </a:solidFill>
                <a:latin typeface="Calibri" pitchFamily="34" charset="0"/>
                <a:ea typeface="Calibri" pitchFamily="34" charset="-122"/>
                <a:cs typeface="Calibri" pitchFamily="34" charset="-120"/>
              </a:rPr>
              <a:t> Singapore &amp; Vietnam FTAs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Asian positions vary but few reject ISDS entirely</a:t>
            </a:r>
            <a:endParaRPr lang="en-US" sz="1100" dirty="0"/>
          </a:p>
        </p:txBody>
      </p:sp>
      <p:sp>
        <p:nvSpPr>
          <p:cNvPr id="7" name="Shape 5"/>
          <p:cNvSpPr/>
          <p:nvPr/>
        </p:nvSpPr>
        <p:spPr>
          <a:xfrm>
            <a:off x="4754880" y="1051560"/>
            <a:ext cx="3840480" cy="1828800"/>
          </a:xfrm>
          <a:prstGeom prst="rect">
            <a:avLst/>
          </a:prstGeom>
          <a:solidFill>
            <a:srgbClr val="F5F3ED"/>
          </a:solidFill>
          <a:ln/>
        </p:spPr>
        <p:txBody>
          <a:bodyPr/>
          <a:lstStyle/>
          <a:p>
            <a:endParaRPr lang="en-US"/>
          </a:p>
        </p:txBody>
      </p:sp>
      <p:sp>
        <p:nvSpPr>
          <p:cNvPr id="8" name="Text 6"/>
          <p:cNvSpPr/>
          <p:nvPr/>
        </p:nvSpPr>
        <p:spPr>
          <a:xfrm>
            <a:off x="4983480" y="1188720"/>
            <a:ext cx="3383280" cy="320040"/>
          </a:xfrm>
          <a:prstGeom prst="rect">
            <a:avLst/>
          </a:prstGeom>
          <a:noFill/>
          <a:ln/>
        </p:spPr>
        <p:txBody>
          <a:bodyPr wrap="square" lIns="0" tIns="0" rIns="0" bIns="0" rtlCol="0" anchor="ctr"/>
          <a:lstStyle/>
          <a:p>
            <a:pPr marL="0" indent="0">
              <a:buNone/>
            </a:pPr>
            <a:r>
              <a:rPr lang="en-US" sz="1100" b="1" dirty="0">
                <a:solidFill>
                  <a:srgbClr val="4D4939"/>
                </a:solidFill>
                <a:latin typeface="Calibri" pitchFamily="34" charset="0"/>
                <a:ea typeface="Calibri" pitchFamily="34" charset="-122"/>
                <a:cs typeface="Calibri" pitchFamily="34" charset="-120"/>
              </a:rPr>
              <a:t>The Compromise Proposal</a:t>
            </a:r>
            <a:endParaRPr lang="en-US" sz="1100" dirty="0"/>
          </a:p>
        </p:txBody>
      </p:sp>
      <p:sp>
        <p:nvSpPr>
          <p:cNvPr id="9" name="Text 7"/>
          <p:cNvSpPr/>
          <p:nvPr/>
        </p:nvSpPr>
        <p:spPr>
          <a:xfrm>
            <a:off x="4983480" y="1508760"/>
            <a:ext cx="3383280" cy="128016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Adopt EU investment court model (or key features) in Antipodean and Asian treaty negotiations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More sustainable than 'incomplete' treaties or shifting bilateral ‘side letters’</a:t>
            </a:r>
            <a:endParaRPr lang="en-US" sz="1100" dirty="0"/>
          </a:p>
        </p:txBody>
      </p:sp>
      <p:sp>
        <p:nvSpPr>
          <p:cNvPr id="10" name="Shape 8"/>
          <p:cNvSpPr/>
          <p:nvPr/>
        </p:nvSpPr>
        <p:spPr>
          <a:xfrm>
            <a:off x="548640" y="3108960"/>
            <a:ext cx="8046720" cy="1371600"/>
          </a:xfrm>
          <a:prstGeom prst="rect">
            <a:avLst/>
          </a:prstGeom>
          <a:solidFill>
            <a:srgbClr val="F2F1F0"/>
          </a:solidFill>
          <a:ln/>
        </p:spPr>
        <p:txBody>
          <a:bodyPr/>
          <a:lstStyle/>
          <a:p>
            <a:endParaRPr lang="en-US"/>
          </a:p>
        </p:txBody>
      </p:sp>
      <p:sp>
        <p:nvSpPr>
          <p:cNvPr id="11" name="Text 9"/>
          <p:cNvSpPr/>
          <p:nvPr/>
        </p:nvSpPr>
        <p:spPr>
          <a:xfrm>
            <a:off x="777240" y="3246120"/>
            <a:ext cx="7589520" cy="320040"/>
          </a:xfrm>
          <a:prstGeom prst="rect">
            <a:avLst/>
          </a:prstGeom>
          <a:noFill/>
          <a:ln/>
        </p:spPr>
        <p:txBody>
          <a:bodyPr wrap="square" lIns="0" tIns="0" rIns="0" bIns="0" rtlCol="0" anchor="ctr"/>
          <a:lstStyle/>
          <a:p>
            <a:pPr marL="0" indent="0">
              <a:buNone/>
            </a:pPr>
            <a:r>
              <a:rPr lang="en-US" sz="1100" b="1" dirty="0">
                <a:solidFill>
                  <a:srgbClr val="33312C"/>
                </a:solidFill>
                <a:latin typeface="Calibri" pitchFamily="34" charset="0"/>
                <a:ea typeface="Calibri" pitchFamily="34" charset="-122"/>
                <a:cs typeface="Calibri" pitchFamily="34" charset="-120"/>
              </a:rPr>
              <a:t>Comparative Lens</a:t>
            </a:r>
            <a:endParaRPr lang="en-US" sz="1100" dirty="0"/>
          </a:p>
        </p:txBody>
      </p:sp>
      <p:sp>
        <p:nvSpPr>
          <p:cNvPr id="12" name="Text 10"/>
          <p:cNvSpPr/>
          <p:nvPr/>
        </p:nvSpPr>
        <p:spPr>
          <a:xfrm>
            <a:off x="777240" y="3566160"/>
            <a:ext cx="7589520" cy="822960"/>
          </a:xfrm>
          <a:prstGeom prst="rect">
            <a:avLst/>
          </a:prstGeom>
          <a:noFill/>
          <a:ln/>
        </p:spPr>
        <p:txBody>
          <a:bodyPr wrap="square" lIns="0" tIns="0" rIns="0" bIns="0" rtlCol="0" anchor="ctr"/>
          <a:lstStyle/>
          <a:p>
            <a:pPr marL="0" indent="0">
              <a:buNone/>
            </a:pPr>
            <a:r>
              <a:rPr lang="en-US" sz="1100" dirty="0">
                <a:solidFill>
                  <a:srgbClr val="1F1D1A"/>
                </a:solidFill>
                <a:latin typeface="Calibri" pitchFamily="34" charset="0"/>
                <a:ea typeface="Calibri" pitchFamily="34" charset="-122"/>
                <a:cs typeface="Calibri" pitchFamily="34" charset="-120"/>
              </a:rPr>
              <a:t>The article compares ISDS stances across Australia, New Zealand, EU, and 8 Asian economies (Japan, Korea, China, Singapore, Vietnam, Thailand, Indonesia, India), analysing FDI flows/stocks impacting on treaty developments, and </a:t>
            </a:r>
            <a:r>
              <a:rPr lang="en-US" sz="1100" dirty="0" err="1">
                <a:solidFill>
                  <a:srgbClr val="1F1D1A"/>
                </a:solidFill>
                <a:latin typeface="Calibri" pitchFamily="34" charset="0"/>
                <a:ea typeface="Calibri" pitchFamily="34" charset="-122"/>
                <a:cs typeface="Calibri" pitchFamily="34" charset="-120"/>
              </a:rPr>
              <a:t>eg</a:t>
            </a:r>
            <a:r>
              <a:rPr lang="en-US" sz="1100" dirty="0">
                <a:solidFill>
                  <a:srgbClr val="1F1D1A"/>
                </a:solidFill>
                <a:latin typeface="Calibri" pitchFamily="34" charset="0"/>
                <a:ea typeface="Calibri" pitchFamily="34" charset="-122"/>
                <a:cs typeface="Calibri" pitchFamily="34" charset="-120"/>
              </a:rPr>
              <a:t> investment court negotiations to map a more stable compromise way forward</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457200"/>
            <a:ext cx="8046720" cy="457200"/>
          </a:xfrm>
          <a:prstGeom prst="rect">
            <a:avLst/>
          </a:prstGeom>
          <a:noFill/>
          <a:ln/>
        </p:spPr>
        <p:txBody>
          <a:bodyPr wrap="square" lIns="0" tIns="0" rIns="0" bIns="0" rtlCol="0" anchor="ctr"/>
          <a:lstStyle/>
          <a:p>
            <a:pPr marL="0" indent="0">
              <a:buNone/>
            </a:pPr>
            <a:endParaRPr lang="en-US" sz="1300" dirty="0"/>
          </a:p>
        </p:txBody>
      </p:sp>
      <p:sp>
        <p:nvSpPr>
          <p:cNvPr id="4" name="Shape 2"/>
          <p:cNvSpPr/>
          <p:nvPr/>
        </p:nvSpPr>
        <p:spPr>
          <a:xfrm>
            <a:off x="548640" y="1097280"/>
            <a:ext cx="54864" cy="1645920"/>
          </a:xfrm>
          <a:prstGeom prst="rect">
            <a:avLst/>
          </a:prstGeom>
          <a:solidFill>
            <a:srgbClr val="1B3A5C"/>
          </a:solidFill>
          <a:ln/>
        </p:spPr>
        <p:txBody>
          <a:bodyPr/>
          <a:lstStyle/>
          <a:p>
            <a:endParaRPr lang="en-US"/>
          </a:p>
        </p:txBody>
      </p:sp>
      <p:sp>
        <p:nvSpPr>
          <p:cNvPr id="5" name="Text 3"/>
          <p:cNvSpPr/>
          <p:nvPr/>
        </p:nvSpPr>
        <p:spPr>
          <a:xfrm>
            <a:off x="822960" y="1097280"/>
            <a:ext cx="7772400" cy="1645920"/>
          </a:xfrm>
          <a:prstGeom prst="rect">
            <a:avLst/>
          </a:prstGeom>
          <a:noFill/>
          <a:ln/>
        </p:spPr>
        <p:txBody>
          <a:bodyPr wrap="square" lIns="0" tIns="0" rIns="0" bIns="0" rtlCol="0" anchor="ctr"/>
          <a:lstStyle/>
          <a:p>
            <a:pPr marL="0" indent="0">
              <a:lnSpc>
                <a:spcPct val="130000"/>
              </a:lnSpc>
              <a:buNone/>
            </a:pPr>
            <a:r>
              <a:rPr lang="en-US" sz="1600" i="1" dirty="0">
                <a:solidFill>
                  <a:srgbClr val="33312C"/>
                </a:solidFill>
                <a:latin typeface="Georgia" pitchFamily="34" charset="0"/>
                <a:ea typeface="Georgia" pitchFamily="34" charset="-122"/>
                <a:cs typeface="Georgia" pitchFamily="34" charset="-120"/>
              </a:rPr>
              <a:t>Australia and New Zealand have an opportunity to join with some Asian states in seriously considering an investment court alternative to traditional ISDS, or at least key features thereof, as a more sustainable compromise way forward.</a:t>
            </a:r>
            <a:endParaRPr lang="en-US" sz="1600" dirty="0"/>
          </a:p>
        </p:txBody>
      </p:sp>
      <p:sp>
        <p:nvSpPr>
          <p:cNvPr id="6" name="Text 4"/>
          <p:cNvSpPr/>
          <p:nvPr/>
        </p:nvSpPr>
        <p:spPr>
          <a:xfrm>
            <a:off x="548640" y="3017520"/>
            <a:ext cx="8046720" cy="1463040"/>
          </a:xfrm>
          <a:prstGeom prst="rect">
            <a:avLst/>
          </a:prstGeom>
          <a:noFill/>
          <a:ln/>
        </p:spPr>
        <p:txBody>
          <a:bodyPr wrap="square" rtlCol="0" anchor="ctr"/>
          <a:lstStyle/>
          <a:p>
            <a:pPr marL="0" indent="0">
              <a:spcAft>
                <a:spcPts val="400"/>
              </a:spcAft>
              <a:buNone/>
            </a:pPr>
            <a:r>
              <a:rPr lang="en-US" sz="1100" b="1" dirty="0">
                <a:solidFill>
                  <a:srgbClr val="1F1D1A"/>
                </a:solidFill>
                <a:latin typeface="Calibri" pitchFamily="34" charset="0"/>
                <a:ea typeface="Calibri" pitchFamily="34" charset="-122"/>
                <a:cs typeface="Calibri" pitchFamily="34" charset="-120"/>
              </a:rPr>
              <a:t>This may be better than:</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Incomplete treaties with matters left for future negotiations (RCEP, AANZFTA)</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Bilateral side letters that vary as governments change</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Continued policy oscillation that exacerbates economic uncertainty</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706D66"/>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Source &amp; Further Reading</a:t>
            </a:r>
            <a:endParaRPr lang="en-US" sz="2400" dirty="0"/>
          </a:p>
        </p:txBody>
      </p:sp>
      <p:sp>
        <p:nvSpPr>
          <p:cNvPr id="4" name="Text 2"/>
          <p:cNvSpPr/>
          <p:nvPr/>
        </p:nvSpPr>
        <p:spPr>
          <a:xfrm>
            <a:off x="548640" y="1005840"/>
            <a:ext cx="8046720" cy="3657600"/>
          </a:xfrm>
          <a:prstGeom prst="rect">
            <a:avLst/>
          </a:prstGeom>
          <a:noFill/>
          <a:ln/>
        </p:spPr>
        <p:txBody>
          <a:bodyPr wrap="square" rtlCol="0" anchor="ctr"/>
          <a:lstStyle/>
          <a:p>
            <a:pPr marL="0" indent="0">
              <a:spcAft>
                <a:spcPts val="300"/>
              </a:spcAft>
              <a:buNone/>
            </a:pPr>
            <a:r>
              <a:rPr lang="en-US" sz="1100" b="1" dirty="0">
                <a:solidFill>
                  <a:srgbClr val="1F1D1A"/>
                </a:solidFill>
                <a:latin typeface="Calibri" pitchFamily="34" charset="0"/>
                <a:ea typeface="Calibri" pitchFamily="34" charset="-122"/>
                <a:cs typeface="Calibri" pitchFamily="34" charset="-120"/>
              </a:rPr>
              <a:t>Primary Source:</a:t>
            </a:r>
            <a:endParaRPr lang="en-US" sz="1100" dirty="0"/>
          </a:p>
          <a:p>
            <a:pPr marL="0" indent="0">
              <a:spcAft>
                <a:spcPts val="300"/>
              </a:spcAft>
              <a:buNone/>
            </a:pPr>
            <a:r>
              <a:rPr lang="en-US" sz="1100" dirty="0">
                <a:solidFill>
                  <a:srgbClr val="1F1D1A"/>
                </a:solidFill>
                <a:latin typeface="Calibri" pitchFamily="34" charset="0"/>
                <a:ea typeface="Calibri" pitchFamily="34" charset="-122"/>
                <a:cs typeface="Calibri" pitchFamily="34" charset="-120"/>
              </a:rPr>
              <a:t>Luke Nottage, 'Evolving Antipodean, Asian and European Ambivalence Around ISDS Arbitration: A Compromise Way Forward?' (2026) Griffith Law Review (forthcoming Special Issue)</a:t>
            </a:r>
            <a:endParaRPr lang="en-US" sz="1100" dirty="0"/>
          </a:p>
          <a:p>
            <a:pPr marL="0" indent="0">
              <a:spcAft>
                <a:spcPts val="300"/>
              </a:spcAft>
              <a:buNone/>
            </a:pPr>
            <a:endParaRPr lang="en-US" sz="1100" dirty="0"/>
          </a:p>
          <a:p>
            <a:pPr marL="0" indent="0">
              <a:spcAft>
                <a:spcPts val="300"/>
              </a:spcAft>
              <a:buNone/>
            </a:pPr>
            <a:r>
              <a:rPr lang="en-US" sz="1100" b="1" dirty="0">
                <a:solidFill>
                  <a:srgbClr val="1F1D1A"/>
                </a:solidFill>
                <a:latin typeface="Calibri" pitchFamily="34" charset="0"/>
                <a:ea typeface="Calibri" pitchFamily="34" charset="-122"/>
                <a:cs typeface="Calibri" pitchFamily="34" charset="-120"/>
              </a:rPr>
              <a:t>Key Cases Discussed:</a:t>
            </a:r>
            <a:endParaRPr lang="en-US" sz="1100" dirty="0"/>
          </a:p>
          <a:p>
            <a:pPr marL="342900" indent="-342900">
              <a:spcAft>
                <a:spcPts val="300"/>
              </a:spcAft>
              <a:buSzPct val="100000"/>
              <a:buChar char="•"/>
            </a:pPr>
            <a:r>
              <a:rPr lang="en-US" sz="1100" dirty="0">
                <a:solidFill>
                  <a:srgbClr val="1F1D1A"/>
                </a:solidFill>
                <a:latin typeface="Calibri" pitchFamily="34" charset="0"/>
                <a:ea typeface="Calibri" pitchFamily="34" charset="-122"/>
                <a:cs typeface="Calibri" pitchFamily="34" charset="-120"/>
              </a:rPr>
              <a:t>Zeph Investments Pte Ltd v Australia (AANZFTA, 2023-) and others</a:t>
            </a:r>
            <a:endParaRPr lang="en-US" sz="1100" dirty="0"/>
          </a:p>
          <a:p>
            <a:pPr marL="342900" indent="-342900">
              <a:spcAft>
                <a:spcPts val="300"/>
              </a:spcAft>
              <a:buSzPct val="100000"/>
              <a:buChar char="•"/>
            </a:pPr>
            <a:r>
              <a:rPr lang="en-US" sz="1100" dirty="0">
                <a:solidFill>
                  <a:srgbClr val="1F1D1A"/>
                </a:solidFill>
                <a:latin typeface="Calibri" pitchFamily="34" charset="0"/>
                <a:ea typeface="Calibri" pitchFamily="34" charset="-122"/>
                <a:cs typeface="Calibri" pitchFamily="34" charset="-120"/>
              </a:rPr>
              <a:t>Philip Morris Asia Ltd v Australia (HK BIT, 2010-15)</a:t>
            </a:r>
            <a:endParaRPr lang="en-US" sz="1100" dirty="0"/>
          </a:p>
          <a:p>
            <a:pPr marL="342900" indent="-342900">
              <a:spcAft>
                <a:spcPts val="300"/>
              </a:spcAft>
              <a:buSzPct val="100000"/>
              <a:buChar char="•"/>
            </a:pPr>
            <a:r>
              <a:rPr lang="en-US" sz="1100" dirty="0">
                <a:solidFill>
                  <a:srgbClr val="1F1D1A"/>
                </a:solidFill>
                <a:latin typeface="Calibri" pitchFamily="34" charset="0"/>
                <a:ea typeface="Calibri" pitchFamily="34" charset="-122"/>
                <a:cs typeface="Calibri" pitchFamily="34" charset="-120"/>
              </a:rPr>
              <a:t>Vattenfall v Germany (ICSID, multiple proceedings)</a:t>
            </a:r>
            <a:endParaRPr lang="en-US" sz="1100" dirty="0"/>
          </a:p>
          <a:p>
            <a:pPr marL="342900" indent="-342900">
              <a:spcAft>
                <a:spcPts val="300"/>
              </a:spcAft>
              <a:buSzPct val="100000"/>
              <a:buChar char="•"/>
            </a:pPr>
            <a:r>
              <a:rPr lang="en-US" sz="1100" dirty="0">
                <a:solidFill>
                  <a:srgbClr val="1F1D1A"/>
                </a:solidFill>
                <a:latin typeface="Calibri" pitchFamily="34" charset="0"/>
                <a:ea typeface="Calibri" pitchFamily="34" charset="-122"/>
                <a:cs typeface="Calibri" pitchFamily="34" charset="-120"/>
              </a:rPr>
              <a:t>White Industries v India (India-Australia BIT, 2009-11)</a:t>
            </a:r>
            <a:endParaRPr lang="en-US" sz="1100" dirty="0"/>
          </a:p>
          <a:p>
            <a:pPr marL="0" indent="0">
              <a:spcAft>
                <a:spcPts val="300"/>
              </a:spcAft>
              <a:buNone/>
            </a:pPr>
            <a:endParaRPr lang="en-US" sz="1100" dirty="0"/>
          </a:p>
          <a:p>
            <a:pPr marL="0" indent="0">
              <a:spcAft>
                <a:spcPts val="300"/>
              </a:spcAft>
              <a:buNone/>
            </a:pPr>
            <a:r>
              <a:rPr lang="en-US" sz="1100" b="1" dirty="0">
                <a:solidFill>
                  <a:srgbClr val="1F1D1A"/>
                </a:solidFill>
                <a:latin typeface="Calibri" pitchFamily="34" charset="0"/>
                <a:ea typeface="Calibri" pitchFamily="34" charset="-122"/>
                <a:cs typeface="Calibri" pitchFamily="34" charset="-120"/>
              </a:rPr>
              <a:t>Key Treaties:</a:t>
            </a:r>
            <a:endParaRPr lang="en-US" sz="1100" dirty="0"/>
          </a:p>
          <a:p>
            <a:pPr marL="0" indent="0">
              <a:spcAft>
                <a:spcPts val="300"/>
              </a:spcAft>
              <a:buNone/>
            </a:pPr>
            <a:r>
              <a:rPr lang="en-US" sz="1100" dirty="0">
                <a:solidFill>
                  <a:srgbClr val="1F1D1A"/>
                </a:solidFill>
                <a:latin typeface="Calibri" pitchFamily="34" charset="0"/>
                <a:ea typeface="Calibri" pitchFamily="34" charset="-122"/>
                <a:cs typeface="Calibri" pitchFamily="34" charset="-120"/>
              </a:rPr>
              <a:t>RCEP, AANZFTA Second Protocol, CPTPP, EU-NZ FTA, EU-Vietnam IPA, EU-Singapore IPA, NZ-UAE CEPA</a:t>
            </a:r>
          </a:p>
          <a:p>
            <a:pPr marL="0" indent="0">
              <a:spcAft>
                <a:spcPts val="300"/>
              </a:spcAft>
              <a:buNone/>
            </a:pPr>
            <a:endParaRPr lang="en-US" sz="1100" dirty="0">
              <a:solidFill>
                <a:srgbClr val="1F1D1A"/>
              </a:solidFill>
              <a:latin typeface="Calibri" pitchFamily="34" charset="0"/>
              <a:cs typeface="Calibri" pitchFamily="34" charset="-120"/>
            </a:endParaRPr>
          </a:p>
          <a:p>
            <a:pPr>
              <a:spcAft>
                <a:spcPts val="300"/>
              </a:spcAft>
            </a:pPr>
            <a:r>
              <a:rPr lang="en-US" sz="1100" b="1" dirty="0">
                <a:solidFill>
                  <a:srgbClr val="1F1D1A"/>
                </a:solidFill>
                <a:latin typeface="Calibri" pitchFamily="34" charset="0"/>
                <a:ea typeface="Calibri" pitchFamily="34" charset="-122"/>
                <a:cs typeface="Calibri" pitchFamily="34" charset="-120"/>
              </a:rPr>
              <a:t>Further Reference:</a:t>
            </a:r>
            <a:endParaRPr lang="en-US" sz="1100" dirty="0"/>
          </a:p>
          <a:p>
            <a:pPr marL="171450" indent="-171450">
              <a:spcAft>
                <a:spcPts val="300"/>
              </a:spcAft>
              <a:buFont typeface="Arial" panose="020B0604020202020204" pitchFamily="34" charset="0"/>
              <a:buChar char="•"/>
            </a:pPr>
            <a:r>
              <a:rPr lang="en-US" sz="1100" dirty="0">
                <a:solidFill>
                  <a:srgbClr val="1F1D1A"/>
                </a:solidFill>
                <a:ea typeface="Calibri" pitchFamily="34" charset="-122"/>
                <a:cs typeface="Calibri" pitchFamily="34" charset="-120"/>
              </a:rPr>
              <a:t>Luke Nottage, ‘</a:t>
            </a:r>
            <a:r>
              <a:rPr lang="en-US" altLang="en-US" sz="1100" dirty="0"/>
              <a:t>Australia’s Ambivalence Again Around Investor-State Arbitration: Comparisons with Europe and Implications for Asia’ 39(2) </a:t>
            </a:r>
            <a:r>
              <a:rPr lang="en-US" altLang="en-US" sz="1100" i="1" dirty="0"/>
              <a:t>ICSID Review </a:t>
            </a:r>
            <a:r>
              <a:rPr lang="en-US" altLang="en-US" sz="1100" dirty="0"/>
              <a:t>(2024) 320–346, </a:t>
            </a:r>
            <a:r>
              <a:rPr lang="en-US" altLang="en-US" sz="1100" dirty="0">
                <a:hlinkClick r:id="rId3"/>
              </a:rPr>
              <a:t>https://doi.org/10.1093/icsidreview/siae029</a:t>
            </a:r>
            <a:endParaRPr lang="en-US" altLang="en-US" sz="1100" dirty="0"/>
          </a:p>
          <a:p>
            <a:pPr marL="171450" indent="-171450">
              <a:spcAft>
                <a:spcPts val="300"/>
              </a:spcAft>
              <a:buFont typeface="Arial" panose="020B0604020202020204" pitchFamily="34" charset="0"/>
              <a:buChar char="•"/>
            </a:pPr>
            <a:r>
              <a:rPr lang="en-AU" sz="1100" dirty="0"/>
              <a:t>Amokura Kawharu &amp; Luke Nottage, ’Models for Investment Treaties in the Asian Region: An </a:t>
            </a:r>
            <a:r>
              <a:rPr lang="en-AU" sz="1100" dirty="0" err="1"/>
              <a:t>Underview</a:t>
            </a:r>
            <a:r>
              <a:rPr lang="en-AU" sz="1100" dirty="0"/>
              <a:t>’ 34(3)</a:t>
            </a:r>
            <a:r>
              <a:rPr lang="en-AU" sz="1100" i="1" dirty="0"/>
              <a:t> Arizona Journal of International and Comparative Law </a:t>
            </a:r>
            <a:r>
              <a:rPr lang="en-AU" sz="1100" dirty="0"/>
              <a:t>2017) 462-528, </a:t>
            </a:r>
            <a:r>
              <a:rPr lang="en-AU" sz="1100" dirty="0">
                <a:hlinkClick r:id="rId4"/>
              </a:rPr>
              <a:t>https://ssrn.com/abstract=2845088</a:t>
            </a:r>
            <a:endParaRPr lang="en-US" altLang="en-US" sz="1100" dirty="0">
              <a:latin typeface="Arial" panose="020B0604020202020204" pitchFamily="34" charset="0"/>
            </a:endParaRPr>
          </a:p>
          <a:p>
            <a:pPr>
              <a:spcAft>
                <a:spcPts val="300"/>
              </a:spcAft>
            </a:pPr>
            <a:endParaRPr lang="en-US" sz="1100" dirty="0">
              <a:solidFill>
                <a:srgbClr val="1F1D1A"/>
              </a:solidFill>
              <a:latin typeface="Calibri" pitchFamily="34" charset="0"/>
              <a:ea typeface="Calibri" pitchFamily="34" charset="-122"/>
              <a:cs typeface="Calibri" pitchFamily="34" charset="-120"/>
            </a:endParaRPr>
          </a:p>
          <a:p>
            <a:pPr>
              <a:spcAft>
                <a:spcPts val="300"/>
              </a:spcAft>
            </a:pP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524F49"/>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Structure</a:t>
            </a:r>
            <a:endParaRPr lang="en-US" sz="2400" dirty="0"/>
          </a:p>
        </p:txBody>
      </p:sp>
      <p:sp>
        <p:nvSpPr>
          <p:cNvPr id="4" name="Shape 2"/>
          <p:cNvSpPr/>
          <p:nvPr/>
        </p:nvSpPr>
        <p:spPr>
          <a:xfrm>
            <a:off x="640080" y="1097280"/>
            <a:ext cx="411480" cy="411480"/>
          </a:xfrm>
          <a:prstGeom prst="ellipse">
            <a:avLst/>
          </a:prstGeom>
          <a:solidFill>
            <a:srgbClr val="333F40"/>
          </a:solidFill>
          <a:ln/>
        </p:spPr>
        <p:txBody>
          <a:bodyPr/>
          <a:lstStyle/>
          <a:p>
            <a:endParaRPr lang="en-US"/>
          </a:p>
        </p:txBody>
      </p:sp>
      <p:sp>
        <p:nvSpPr>
          <p:cNvPr id="5" name="Text 3"/>
          <p:cNvSpPr/>
          <p:nvPr/>
        </p:nvSpPr>
        <p:spPr>
          <a:xfrm>
            <a:off x="640080" y="1097280"/>
            <a:ext cx="41148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6" name="Text 4"/>
          <p:cNvSpPr/>
          <p:nvPr/>
        </p:nvSpPr>
        <p:spPr>
          <a:xfrm>
            <a:off x="1234440" y="1051560"/>
            <a:ext cx="2743200" cy="320040"/>
          </a:xfrm>
          <a:prstGeom prst="rect">
            <a:avLst/>
          </a:prstGeom>
          <a:noFill/>
          <a:ln/>
        </p:spPr>
        <p:txBody>
          <a:bodyPr wrap="square" lIns="0" tIns="0" rIns="0" bIns="0" rtlCol="0" anchor="ctr"/>
          <a:lstStyle/>
          <a:p>
            <a:pPr marL="0" indent="0">
              <a:buNone/>
            </a:pPr>
            <a:r>
              <a:rPr lang="en-US" sz="1300" b="1" dirty="0">
                <a:solidFill>
                  <a:srgbClr val="0F0E0D"/>
                </a:solidFill>
                <a:latin typeface="Calibri" pitchFamily="34" charset="0"/>
                <a:ea typeface="Calibri" pitchFamily="34" charset="-122"/>
                <a:cs typeface="Calibri" pitchFamily="34" charset="-120"/>
              </a:rPr>
              <a:t>Introduction</a:t>
            </a:r>
            <a:endParaRPr lang="en-US" sz="1300" dirty="0"/>
          </a:p>
        </p:txBody>
      </p:sp>
      <p:sp>
        <p:nvSpPr>
          <p:cNvPr id="7" name="Text 5"/>
          <p:cNvSpPr/>
          <p:nvPr/>
        </p:nvSpPr>
        <p:spPr>
          <a:xfrm>
            <a:off x="1234440" y="1344168"/>
            <a:ext cx="7315200" cy="320040"/>
          </a:xfrm>
          <a:prstGeom prst="rect">
            <a:avLst/>
          </a:prstGeom>
          <a:noFill/>
          <a:ln/>
        </p:spPr>
        <p:txBody>
          <a:bodyPr wrap="square" lIns="0" tIns="0" rIns="0" bIns="0" rtlCol="0" anchor="ctr"/>
          <a:lstStyle/>
          <a:p>
            <a:pPr marL="0" indent="0">
              <a:buNone/>
            </a:pPr>
            <a:r>
              <a:rPr lang="en-US" sz="1100" dirty="0">
                <a:solidFill>
                  <a:srgbClr val="524F49"/>
                </a:solidFill>
                <a:latin typeface="Calibri" pitchFamily="34" charset="0"/>
                <a:ea typeface="Calibri" pitchFamily="34" charset="-122"/>
                <a:cs typeface="Calibri" pitchFamily="34" charset="-120"/>
              </a:rPr>
              <a:t>Zeph v Australia case(s) study; research questions</a:t>
            </a:r>
            <a:endParaRPr lang="en-US" sz="1100" dirty="0"/>
          </a:p>
        </p:txBody>
      </p:sp>
      <p:sp>
        <p:nvSpPr>
          <p:cNvPr id="8" name="Shape 6"/>
          <p:cNvSpPr/>
          <p:nvPr/>
        </p:nvSpPr>
        <p:spPr>
          <a:xfrm>
            <a:off x="640080" y="1847088"/>
            <a:ext cx="411480" cy="411480"/>
          </a:xfrm>
          <a:prstGeom prst="ellipse">
            <a:avLst/>
          </a:prstGeom>
          <a:solidFill>
            <a:srgbClr val="333F40"/>
          </a:solidFill>
          <a:ln/>
        </p:spPr>
        <p:txBody>
          <a:bodyPr/>
          <a:lstStyle/>
          <a:p>
            <a:endParaRPr lang="en-US"/>
          </a:p>
        </p:txBody>
      </p:sp>
      <p:sp>
        <p:nvSpPr>
          <p:cNvPr id="9" name="Text 7"/>
          <p:cNvSpPr/>
          <p:nvPr/>
        </p:nvSpPr>
        <p:spPr>
          <a:xfrm>
            <a:off x="640080" y="1847088"/>
            <a:ext cx="41148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0" name="Text 8"/>
          <p:cNvSpPr/>
          <p:nvPr/>
        </p:nvSpPr>
        <p:spPr>
          <a:xfrm>
            <a:off x="1234440" y="1801368"/>
            <a:ext cx="2743200" cy="320040"/>
          </a:xfrm>
          <a:prstGeom prst="rect">
            <a:avLst/>
          </a:prstGeom>
          <a:noFill/>
          <a:ln/>
        </p:spPr>
        <p:txBody>
          <a:bodyPr wrap="square" lIns="0" tIns="0" rIns="0" bIns="0" rtlCol="0" anchor="ctr"/>
          <a:lstStyle/>
          <a:p>
            <a:pPr marL="0" indent="0">
              <a:buNone/>
            </a:pPr>
            <a:r>
              <a:rPr lang="en-US" sz="1300" b="1" dirty="0">
                <a:solidFill>
                  <a:srgbClr val="0F0E0D"/>
                </a:solidFill>
                <a:latin typeface="Calibri" pitchFamily="34" charset="0"/>
                <a:ea typeface="Calibri" pitchFamily="34" charset="-122"/>
                <a:cs typeface="Calibri" pitchFamily="34" charset="-120"/>
              </a:rPr>
              <a:t>Antipodean Ambivalence</a:t>
            </a:r>
            <a:endParaRPr lang="en-US" sz="1300" dirty="0"/>
          </a:p>
        </p:txBody>
      </p:sp>
      <p:sp>
        <p:nvSpPr>
          <p:cNvPr id="11" name="Text 9"/>
          <p:cNvSpPr/>
          <p:nvPr/>
        </p:nvSpPr>
        <p:spPr>
          <a:xfrm>
            <a:off x="1234440" y="2093976"/>
            <a:ext cx="7315200" cy="320040"/>
          </a:xfrm>
          <a:prstGeom prst="rect">
            <a:avLst/>
          </a:prstGeom>
          <a:noFill/>
          <a:ln/>
        </p:spPr>
        <p:txBody>
          <a:bodyPr wrap="square" lIns="0" tIns="0" rIns="0" bIns="0" rtlCol="0" anchor="ctr"/>
          <a:lstStyle/>
          <a:p>
            <a:pPr marL="0" indent="0">
              <a:buNone/>
            </a:pPr>
            <a:r>
              <a:rPr lang="en-US" sz="1100" dirty="0">
                <a:solidFill>
                  <a:srgbClr val="524F49"/>
                </a:solidFill>
                <a:latin typeface="Calibri" pitchFamily="34" charset="0"/>
                <a:ea typeface="Calibri" pitchFamily="34" charset="-122"/>
                <a:cs typeface="Calibri" pitchFamily="34" charset="-120"/>
              </a:rPr>
              <a:t>Australia and NZ policy shifts in Western/Asian contexts</a:t>
            </a:r>
            <a:endParaRPr lang="en-US" sz="1100" dirty="0"/>
          </a:p>
        </p:txBody>
      </p:sp>
      <p:sp>
        <p:nvSpPr>
          <p:cNvPr id="12" name="Shape 10"/>
          <p:cNvSpPr/>
          <p:nvPr/>
        </p:nvSpPr>
        <p:spPr>
          <a:xfrm>
            <a:off x="640080" y="2596896"/>
            <a:ext cx="411480" cy="411480"/>
          </a:xfrm>
          <a:prstGeom prst="ellipse">
            <a:avLst/>
          </a:prstGeom>
          <a:solidFill>
            <a:srgbClr val="333F40"/>
          </a:solidFill>
          <a:ln/>
        </p:spPr>
        <p:txBody>
          <a:bodyPr/>
          <a:lstStyle/>
          <a:p>
            <a:endParaRPr lang="en-US"/>
          </a:p>
        </p:txBody>
      </p:sp>
      <p:sp>
        <p:nvSpPr>
          <p:cNvPr id="13" name="Text 11"/>
          <p:cNvSpPr/>
          <p:nvPr/>
        </p:nvSpPr>
        <p:spPr>
          <a:xfrm>
            <a:off x="640080" y="2596896"/>
            <a:ext cx="41148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4" name="Text 12"/>
          <p:cNvSpPr/>
          <p:nvPr/>
        </p:nvSpPr>
        <p:spPr>
          <a:xfrm>
            <a:off x="1234440" y="2551176"/>
            <a:ext cx="2743200" cy="320040"/>
          </a:xfrm>
          <a:prstGeom prst="rect">
            <a:avLst/>
          </a:prstGeom>
          <a:noFill/>
          <a:ln/>
        </p:spPr>
        <p:txBody>
          <a:bodyPr wrap="square" lIns="0" tIns="0" rIns="0" bIns="0" rtlCol="0" anchor="ctr"/>
          <a:lstStyle/>
          <a:p>
            <a:pPr marL="0" indent="0">
              <a:buNone/>
            </a:pPr>
            <a:r>
              <a:rPr lang="en-US" sz="1300" b="1" dirty="0">
                <a:solidFill>
                  <a:srgbClr val="0F0E0D"/>
                </a:solidFill>
                <a:latin typeface="Calibri" pitchFamily="34" charset="0"/>
                <a:ea typeface="Calibri" pitchFamily="34" charset="-122"/>
                <a:cs typeface="Calibri" pitchFamily="34" charset="-120"/>
              </a:rPr>
              <a:t>Asian Developments</a:t>
            </a:r>
            <a:endParaRPr lang="en-US" sz="1300" dirty="0"/>
          </a:p>
        </p:txBody>
      </p:sp>
      <p:sp>
        <p:nvSpPr>
          <p:cNvPr id="15" name="Text 13"/>
          <p:cNvSpPr/>
          <p:nvPr/>
        </p:nvSpPr>
        <p:spPr>
          <a:xfrm>
            <a:off x="1234440" y="2843784"/>
            <a:ext cx="7315200" cy="320040"/>
          </a:xfrm>
          <a:prstGeom prst="rect">
            <a:avLst/>
          </a:prstGeom>
          <a:noFill/>
          <a:ln/>
        </p:spPr>
        <p:txBody>
          <a:bodyPr wrap="square" lIns="0" tIns="0" rIns="0" bIns="0" rtlCol="0" anchor="ctr"/>
          <a:lstStyle/>
          <a:p>
            <a:pPr marL="0" indent="0">
              <a:buNone/>
            </a:pPr>
            <a:r>
              <a:rPr lang="en-US" sz="1100" dirty="0">
                <a:solidFill>
                  <a:srgbClr val="524F49"/>
                </a:solidFill>
                <a:latin typeface="Calibri" pitchFamily="34" charset="0"/>
                <a:ea typeface="Calibri" pitchFamily="34" charset="-122"/>
                <a:cs typeface="Calibri" pitchFamily="34" charset="-120"/>
              </a:rPr>
              <a:t>FDI net exporters (JP, KR, CN, SG) and importers (VN, TH, ID, IN)</a:t>
            </a:r>
            <a:endParaRPr lang="en-US" sz="1100" dirty="0"/>
          </a:p>
        </p:txBody>
      </p:sp>
      <p:sp>
        <p:nvSpPr>
          <p:cNvPr id="16" name="Shape 14"/>
          <p:cNvSpPr/>
          <p:nvPr/>
        </p:nvSpPr>
        <p:spPr>
          <a:xfrm>
            <a:off x="640080" y="3346704"/>
            <a:ext cx="411480" cy="411480"/>
          </a:xfrm>
          <a:prstGeom prst="ellipse">
            <a:avLst/>
          </a:prstGeom>
          <a:solidFill>
            <a:srgbClr val="333F40"/>
          </a:solidFill>
          <a:ln/>
        </p:spPr>
        <p:txBody>
          <a:bodyPr/>
          <a:lstStyle/>
          <a:p>
            <a:endParaRPr lang="en-US"/>
          </a:p>
        </p:txBody>
      </p:sp>
      <p:sp>
        <p:nvSpPr>
          <p:cNvPr id="17" name="Text 15"/>
          <p:cNvSpPr/>
          <p:nvPr/>
        </p:nvSpPr>
        <p:spPr>
          <a:xfrm>
            <a:off x="640080" y="3346704"/>
            <a:ext cx="41148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18" name="Text 16"/>
          <p:cNvSpPr/>
          <p:nvPr/>
        </p:nvSpPr>
        <p:spPr>
          <a:xfrm>
            <a:off x="1234440" y="3300984"/>
            <a:ext cx="2743200" cy="320040"/>
          </a:xfrm>
          <a:prstGeom prst="rect">
            <a:avLst/>
          </a:prstGeom>
          <a:noFill/>
          <a:ln/>
        </p:spPr>
        <p:txBody>
          <a:bodyPr wrap="square" lIns="0" tIns="0" rIns="0" bIns="0" rtlCol="0" anchor="ctr"/>
          <a:lstStyle/>
          <a:p>
            <a:pPr marL="0" indent="0">
              <a:buNone/>
            </a:pPr>
            <a:r>
              <a:rPr lang="en-US" sz="1300" b="1" dirty="0">
                <a:solidFill>
                  <a:srgbClr val="0F0E0D"/>
                </a:solidFill>
                <a:latin typeface="Calibri" pitchFamily="34" charset="0"/>
                <a:ea typeface="Calibri" pitchFamily="34" charset="-122"/>
                <a:cs typeface="Calibri" pitchFamily="34" charset="-120"/>
              </a:rPr>
              <a:t>Australia &amp; NZ Revisited</a:t>
            </a:r>
            <a:endParaRPr lang="en-US" sz="1300" dirty="0"/>
          </a:p>
        </p:txBody>
      </p:sp>
      <p:sp>
        <p:nvSpPr>
          <p:cNvPr id="19" name="Text 17"/>
          <p:cNvSpPr/>
          <p:nvPr/>
        </p:nvSpPr>
        <p:spPr>
          <a:xfrm>
            <a:off x="1234440" y="3593592"/>
            <a:ext cx="7315200" cy="320040"/>
          </a:xfrm>
          <a:prstGeom prst="rect">
            <a:avLst/>
          </a:prstGeom>
          <a:noFill/>
          <a:ln/>
        </p:spPr>
        <p:txBody>
          <a:bodyPr wrap="square" lIns="0" tIns="0" rIns="0" bIns="0" rtlCol="0" anchor="ctr"/>
          <a:lstStyle/>
          <a:p>
            <a:pPr marL="0" indent="0">
              <a:buNone/>
            </a:pPr>
            <a:r>
              <a:rPr lang="en-US" sz="1100" dirty="0">
                <a:solidFill>
                  <a:srgbClr val="524F49"/>
                </a:solidFill>
                <a:latin typeface="Calibri" pitchFamily="34" charset="0"/>
                <a:ea typeface="Calibri" pitchFamily="34" charset="-122"/>
                <a:cs typeface="Calibri" pitchFamily="34" charset="-120"/>
              </a:rPr>
              <a:t>EU negotiations; RCEP and AANZFTA work programs</a:t>
            </a:r>
            <a:endParaRPr lang="en-US" sz="1100" dirty="0"/>
          </a:p>
        </p:txBody>
      </p:sp>
      <p:sp>
        <p:nvSpPr>
          <p:cNvPr id="20" name="Shape 18"/>
          <p:cNvSpPr/>
          <p:nvPr/>
        </p:nvSpPr>
        <p:spPr>
          <a:xfrm>
            <a:off x="640080" y="4096512"/>
            <a:ext cx="411480" cy="411480"/>
          </a:xfrm>
          <a:prstGeom prst="ellipse">
            <a:avLst/>
          </a:prstGeom>
          <a:solidFill>
            <a:srgbClr val="333F40"/>
          </a:solidFill>
          <a:ln/>
        </p:spPr>
        <p:txBody>
          <a:bodyPr/>
          <a:lstStyle/>
          <a:p>
            <a:endParaRPr lang="en-US"/>
          </a:p>
        </p:txBody>
      </p:sp>
      <p:sp>
        <p:nvSpPr>
          <p:cNvPr id="21" name="Text 19"/>
          <p:cNvSpPr/>
          <p:nvPr/>
        </p:nvSpPr>
        <p:spPr>
          <a:xfrm>
            <a:off x="640080" y="4096512"/>
            <a:ext cx="41148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22" name="Text 20"/>
          <p:cNvSpPr/>
          <p:nvPr/>
        </p:nvSpPr>
        <p:spPr>
          <a:xfrm>
            <a:off x="1234440" y="4050792"/>
            <a:ext cx="2743200" cy="320040"/>
          </a:xfrm>
          <a:prstGeom prst="rect">
            <a:avLst/>
          </a:prstGeom>
          <a:noFill/>
          <a:ln/>
        </p:spPr>
        <p:txBody>
          <a:bodyPr wrap="square" lIns="0" tIns="0" rIns="0" bIns="0" rtlCol="0" anchor="ctr"/>
          <a:lstStyle/>
          <a:p>
            <a:pPr marL="0" indent="0">
              <a:buNone/>
            </a:pPr>
            <a:r>
              <a:rPr lang="en-US" sz="1300" b="1" dirty="0">
                <a:solidFill>
                  <a:srgbClr val="0F0E0D"/>
                </a:solidFill>
                <a:latin typeface="Calibri" pitchFamily="34" charset="0"/>
                <a:ea typeface="Calibri" pitchFamily="34" charset="-122"/>
                <a:cs typeface="Calibri" pitchFamily="34" charset="-120"/>
              </a:rPr>
              <a:t>Conclusions</a:t>
            </a:r>
            <a:endParaRPr lang="en-US" sz="1300" dirty="0"/>
          </a:p>
        </p:txBody>
      </p:sp>
      <p:sp>
        <p:nvSpPr>
          <p:cNvPr id="23" name="Text 21"/>
          <p:cNvSpPr/>
          <p:nvPr/>
        </p:nvSpPr>
        <p:spPr>
          <a:xfrm>
            <a:off x="1234440" y="4343400"/>
            <a:ext cx="7315200" cy="320040"/>
          </a:xfrm>
          <a:prstGeom prst="rect">
            <a:avLst/>
          </a:prstGeom>
          <a:noFill/>
          <a:ln/>
        </p:spPr>
        <p:txBody>
          <a:bodyPr wrap="square" lIns="0" tIns="0" rIns="0" bIns="0" rtlCol="0" anchor="ctr"/>
          <a:lstStyle/>
          <a:p>
            <a:pPr marL="0" indent="0">
              <a:buNone/>
            </a:pPr>
            <a:r>
              <a:rPr lang="en-US" sz="1100" dirty="0">
                <a:solidFill>
                  <a:srgbClr val="524F49"/>
                </a:solidFill>
                <a:latin typeface="Calibri" pitchFamily="34" charset="0"/>
                <a:ea typeface="Calibri" pitchFamily="34" charset="-122"/>
                <a:cs typeface="Calibri" pitchFamily="34" charset="-120"/>
              </a:rPr>
              <a:t>Investment court as compromise way forward even within (Austral-)Asia</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What Is at Stake: ISDS vs Investment Court</a:t>
            </a:r>
            <a:endParaRPr lang="en-US" sz="2400" dirty="0"/>
          </a:p>
        </p:txBody>
      </p:sp>
      <p:sp>
        <p:nvSpPr>
          <p:cNvPr id="4" name="Shape 2"/>
          <p:cNvSpPr/>
          <p:nvPr/>
        </p:nvSpPr>
        <p:spPr>
          <a:xfrm>
            <a:off x="548640" y="1051560"/>
            <a:ext cx="3840480" cy="3383280"/>
          </a:xfrm>
          <a:prstGeom prst="rect">
            <a:avLst/>
          </a:prstGeom>
          <a:solidFill>
            <a:srgbClr val="F2F1F0"/>
          </a:solidFill>
          <a:ln/>
        </p:spPr>
        <p:txBody>
          <a:bodyPr/>
          <a:lstStyle/>
          <a:p>
            <a:endParaRPr lang="en-US"/>
          </a:p>
        </p:txBody>
      </p:sp>
      <p:sp>
        <p:nvSpPr>
          <p:cNvPr id="5" name="Text 3"/>
          <p:cNvSpPr/>
          <p:nvPr/>
        </p:nvSpPr>
        <p:spPr>
          <a:xfrm>
            <a:off x="777240" y="1188720"/>
            <a:ext cx="3383280" cy="320040"/>
          </a:xfrm>
          <a:prstGeom prst="rect">
            <a:avLst/>
          </a:prstGeom>
          <a:noFill/>
          <a:ln/>
        </p:spPr>
        <p:txBody>
          <a:bodyPr wrap="square" lIns="0" tIns="0" rIns="0" bIns="0" rtlCol="0" anchor="ctr"/>
          <a:lstStyle/>
          <a:p>
            <a:pPr marL="0" indent="0">
              <a:buNone/>
            </a:pPr>
            <a:r>
              <a:rPr lang="en-US" sz="1200" b="1" dirty="0">
                <a:solidFill>
                  <a:srgbClr val="33312C"/>
                </a:solidFill>
                <a:latin typeface="Calibri" pitchFamily="34" charset="0"/>
                <a:ea typeface="Calibri" pitchFamily="34" charset="-122"/>
                <a:cs typeface="Calibri" pitchFamily="34" charset="-120"/>
              </a:rPr>
              <a:t>Traditional ISDS Arbitration</a:t>
            </a:r>
            <a:endParaRPr lang="en-US" sz="1200" dirty="0"/>
          </a:p>
        </p:txBody>
      </p:sp>
      <p:sp>
        <p:nvSpPr>
          <p:cNvPr id="6" name="Text 4"/>
          <p:cNvSpPr/>
          <p:nvPr/>
        </p:nvSpPr>
        <p:spPr>
          <a:xfrm>
            <a:off x="777240" y="1554480"/>
            <a:ext cx="3383280" cy="274320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Party-appointed arbitrators (investor picks one)</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No appellate review of awards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Ad hoc tribunals; inconsistency risk</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Enforceable under New York Convention or (if home &amp; states party also to Washington Convention) under ICSID</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Controversial: perceived pro-investor bias, regulatory chill, democratic deficit</a:t>
            </a:r>
            <a:endParaRPr lang="en-US" sz="1100" dirty="0"/>
          </a:p>
        </p:txBody>
      </p:sp>
      <p:sp>
        <p:nvSpPr>
          <p:cNvPr id="7" name="Shape 5"/>
          <p:cNvSpPr/>
          <p:nvPr/>
        </p:nvSpPr>
        <p:spPr>
          <a:xfrm>
            <a:off x="4754880" y="1051560"/>
            <a:ext cx="3840480" cy="3383280"/>
          </a:xfrm>
          <a:prstGeom prst="rect">
            <a:avLst/>
          </a:prstGeom>
          <a:solidFill>
            <a:srgbClr val="E8EEF4"/>
          </a:solidFill>
          <a:ln/>
        </p:spPr>
        <p:txBody>
          <a:bodyPr/>
          <a:lstStyle/>
          <a:p>
            <a:endParaRPr lang="en-US"/>
          </a:p>
        </p:txBody>
      </p:sp>
      <p:sp>
        <p:nvSpPr>
          <p:cNvPr id="8" name="Text 6"/>
          <p:cNvSpPr/>
          <p:nvPr/>
        </p:nvSpPr>
        <p:spPr>
          <a:xfrm>
            <a:off x="4983480" y="1188720"/>
            <a:ext cx="3383280" cy="320040"/>
          </a:xfrm>
          <a:prstGeom prst="rect">
            <a:avLst/>
          </a:prstGeom>
          <a:noFill/>
          <a:ln/>
        </p:spPr>
        <p:txBody>
          <a:bodyPr wrap="square" lIns="0" tIns="0" rIns="0" bIns="0" rtlCol="0" anchor="ctr"/>
          <a:lstStyle/>
          <a:p>
            <a:pPr marL="0" indent="0">
              <a:buNone/>
            </a:pPr>
            <a:r>
              <a:rPr lang="en-US" sz="1200" b="1" dirty="0">
                <a:solidFill>
                  <a:srgbClr val="1B3A5C"/>
                </a:solidFill>
                <a:latin typeface="Calibri" pitchFamily="34" charset="0"/>
                <a:ea typeface="Calibri" pitchFamily="34" charset="-122"/>
                <a:cs typeface="Calibri" pitchFamily="34" charset="-120"/>
              </a:rPr>
              <a:t>EU Investment Court Model</a:t>
            </a:r>
            <a:endParaRPr lang="en-US" sz="1200" dirty="0"/>
          </a:p>
        </p:txBody>
      </p:sp>
      <p:sp>
        <p:nvSpPr>
          <p:cNvPr id="9" name="Text 7"/>
          <p:cNvSpPr/>
          <p:nvPr/>
        </p:nvSpPr>
        <p:spPr>
          <a:xfrm>
            <a:off x="4983480" y="1554480"/>
            <a:ext cx="3383280" cy="2743200"/>
          </a:xfrm>
          <a:prstGeom prst="rect">
            <a:avLst/>
          </a:prstGeom>
          <a:noFill/>
          <a:ln/>
        </p:spPr>
        <p:txBody>
          <a:bodyPr wrap="square" rtlCol="0" anchor="ctr"/>
          <a:lstStyle/>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States pre-nominate panel of adjudicators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No party-appointed arbitrators by claimant investor</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Appellate review for serious errors</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Investors can still bring claims directly</a:t>
            </a:r>
            <a:endParaRPr lang="en-US" sz="1100" dirty="0"/>
          </a:p>
          <a:p>
            <a:pPr marL="342900" indent="-342900">
              <a:spcAft>
                <a:spcPts val="400"/>
              </a:spcAft>
              <a:buSzPct val="100000"/>
              <a:buChar char="•"/>
            </a:pPr>
            <a:r>
              <a:rPr lang="en-US" sz="1100" dirty="0">
                <a:solidFill>
                  <a:srgbClr val="1F1D1A"/>
                </a:solidFill>
                <a:latin typeface="Calibri" pitchFamily="34" charset="0"/>
                <a:ea typeface="Calibri" pitchFamily="34" charset="-122"/>
                <a:cs typeface="Calibri" pitchFamily="34" charset="-120"/>
              </a:rPr>
              <a:t>Awards enforceable (esp. New York Convention)</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Opening Case: Zeph v Australia (2023-)</a:t>
            </a:r>
            <a:endParaRPr lang="en-US" sz="2400" dirty="0"/>
          </a:p>
        </p:txBody>
      </p:sp>
      <p:sp>
        <p:nvSpPr>
          <p:cNvPr id="4" name="Shape 2"/>
          <p:cNvSpPr/>
          <p:nvPr/>
        </p:nvSpPr>
        <p:spPr>
          <a:xfrm>
            <a:off x="548640" y="1051560"/>
            <a:ext cx="8046720" cy="1645920"/>
          </a:xfrm>
          <a:prstGeom prst="rect">
            <a:avLst/>
          </a:prstGeom>
          <a:solidFill>
            <a:srgbClr val="E8EEF4"/>
          </a:solidFill>
          <a:ln/>
        </p:spPr>
        <p:txBody>
          <a:bodyPr/>
          <a:lstStyle/>
          <a:p>
            <a:endParaRPr lang="en-US"/>
          </a:p>
        </p:txBody>
      </p:sp>
      <p:sp>
        <p:nvSpPr>
          <p:cNvPr id="5" name="Text 3"/>
          <p:cNvSpPr/>
          <p:nvPr/>
        </p:nvSpPr>
        <p:spPr>
          <a:xfrm>
            <a:off x="777240" y="1188720"/>
            <a:ext cx="7589520" cy="1417320"/>
          </a:xfrm>
          <a:prstGeom prst="rect">
            <a:avLst/>
          </a:prstGeom>
          <a:noFill/>
          <a:ln/>
        </p:spPr>
        <p:txBody>
          <a:bodyPr wrap="square" rtlCol="0" anchor="ctr"/>
          <a:lstStyle/>
          <a:p>
            <a:pPr>
              <a:spcAft>
                <a:spcPts val="300"/>
              </a:spcAft>
            </a:pPr>
            <a:r>
              <a:rPr lang="en-US" sz="1100" b="1" dirty="0">
                <a:solidFill>
                  <a:srgbClr val="1F1D1A"/>
                </a:solidFill>
                <a:latin typeface="Calibri" pitchFamily="34" charset="0"/>
                <a:ea typeface="Calibri" pitchFamily="34" charset="-122"/>
                <a:cs typeface="Calibri" pitchFamily="34" charset="-120"/>
              </a:rPr>
              <a:t>Zeph Investments Pte Ltd (Singapore) v Australia </a:t>
            </a:r>
            <a:r>
              <a:rPr lang="en-US" sz="1100" dirty="0">
                <a:solidFill>
                  <a:srgbClr val="1F1D1A"/>
                </a:solidFill>
                <a:latin typeface="Calibri" pitchFamily="34" charset="0"/>
                <a:ea typeface="Calibri" pitchFamily="34" charset="-122"/>
                <a:cs typeface="Calibri" pitchFamily="34" charset="-120"/>
                <a:hlinkClick r:id="rId3"/>
              </a:rPr>
              <a:t>https://pca-cpa.org/en/cases/309/</a:t>
            </a:r>
            <a:r>
              <a:rPr lang="en-US" sz="1100" dirty="0">
                <a:solidFill>
                  <a:srgbClr val="1F1D1A"/>
                </a:solidFill>
                <a:latin typeface="Calibri" pitchFamily="34" charset="0"/>
                <a:ea typeface="Calibri" pitchFamily="34" charset="-122"/>
                <a:cs typeface="Calibri" pitchFamily="34" charset="-120"/>
              </a:rPr>
              <a:t> </a:t>
            </a:r>
            <a:endParaRPr lang="en-US" sz="1100" dirty="0"/>
          </a:p>
          <a:p>
            <a:pPr marL="0" indent="0">
              <a:spcAft>
                <a:spcPts val="300"/>
              </a:spcAft>
              <a:buNone/>
            </a:pPr>
            <a:r>
              <a:rPr lang="en-US" sz="1100" dirty="0">
                <a:solidFill>
                  <a:srgbClr val="1F1D1A"/>
                </a:solidFill>
                <a:latin typeface="Calibri" pitchFamily="34" charset="0"/>
                <a:ea typeface="Calibri" pitchFamily="34" charset="-122"/>
                <a:cs typeface="Calibri" pitchFamily="34" charset="-120"/>
              </a:rPr>
              <a:t>AANZFTA ISDS arbitration commenced 29 March 2023 (by Singapore co. of Australian mining magnate &amp; ex-politician Clive Palmer) </a:t>
            </a:r>
            <a:endParaRPr lang="en-US" sz="1100" dirty="0"/>
          </a:p>
          <a:p>
            <a:pPr marL="0" indent="0">
              <a:spcAft>
                <a:spcPts val="300"/>
              </a:spcAft>
              <a:buNone/>
            </a:pPr>
            <a:r>
              <a:rPr lang="en-US" sz="1100" dirty="0">
                <a:solidFill>
                  <a:srgbClr val="1F1D1A"/>
                </a:solidFill>
                <a:latin typeface="Calibri" pitchFamily="34" charset="0"/>
                <a:ea typeface="Calibri" pitchFamily="34" charset="-122"/>
                <a:cs typeface="Calibri" pitchFamily="34" charset="-120"/>
              </a:rPr>
              <a:t>Unusual interim measure request: restrain Australian MP from public criticism of ISDS</a:t>
            </a:r>
            <a:endParaRPr lang="en-US" sz="1100" dirty="0"/>
          </a:p>
          <a:p>
            <a:pPr marL="0" indent="0">
              <a:spcAft>
                <a:spcPts val="300"/>
              </a:spcAft>
              <a:buNone/>
            </a:pPr>
            <a:r>
              <a:rPr lang="en-US" sz="1100" dirty="0">
                <a:solidFill>
                  <a:srgbClr val="1F1D1A"/>
                </a:solidFill>
                <a:latin typeface="Calibri" pitchFamily="34" charset="0"/>
                <a:ea typeface="Calibri" pitchFamily="34" charset="-122"/>
                <a:cs typeface="Calibri" pitchFamily="34" charset="-120"/>
              </a:rPr>
              <a:t>Tribunal rejected request (17 Nov 2023): remarks are 'expression of Australia's constitutional democracy'</a:t>
            </a:r>
            <a:endParaRPr lang="en-US" sz="1100" dirty="0"/>
          </a:p>
        </p:txBody>
      </p:sp>
      <p:sp>
        <p:nvSpPr>
          <p:cNvPr id="6" name="Shape 4"/>
          <p:cNvSpPr/>
          <p:nvPr/>
        </p:nvSpPr>
        <p:spPr>
          <a:xfrm>
            <a:off x="548640" y="2926080"/>
            <a:ext cx="54864" cy="1097280"/>
          </a:xfrm>
          <a:prstGeom prst="rect">
            <a:avLst/>
          </a:prstGeom>
          <a:solidFill>
            <a:srgbClr val="1B3A5C"/>
          </a:solidFill>
          <a:ln/>
        </p:spPr>
        <p:txBody>
          <a:bodyPr/>
          <a:lstStyle/>
          <a:p>
            <a:endParaRPr lang="en-US"/>
          </a:p>
        </p:txBody>
      </p:sp>
      <p:sp>
        <p:nvSpPr>
          <p:cNvPr id="7" name="Text 5"/>
          <p:cNvSpPr/>
          <p:nvPr/>
        </p:nvSpPr>
        <p:spPr>
          <a:xfrm>
            <a:off x="822960" y="2926080"/>
            <a:ext cx="7772400" cy="1097280"/>
          </a:xfrm>
          <a:prstGeom prst="rect">
            <a:avLst/>
          </a:prstGeom>
          <a:noFill/>
          <a:ln/>
        </p:spPr>
        <p:txBody>
          <a:bodyPr wrap="square" lIns="0" tIns="0" rIns="0" bIns="0" rtlCol="0" anchor="ctr"/>
          <a:lstStyle/>
          <a:p>
            <a:pPr marL="0" indent="0">
              <a:buNone/>
            </a:pPr>
            <a:r>
              <a:rPr lang="en-US" sz="1100" i="1" dirty="0">
                <a:solidFill>
                  <a:srgbClr val="524F49"/>
                </a:solidFill>
                <a:latin typeface="Georgia" pitchFamily="34" charset="0"/>
                <a:ea typeface="Georgia" pitchFamily="34" charset="-122"/>
                <a:cs typeface="Georgia" pitchFamily="34" charset="-120"/>
              </a:rPr>
              <a:t>"Strong discourse by members of the legislative branch is a usual component of political life in democracies... the Tribunal cannot see how Mr Wilson's remarks infringe upon the integrity of the proceedings."</a:t>
            </a:r>
            <a:endParaRPr lang="en-US" sz="1100" dirty="0"/>
          </a:p>
        </p:txBody>
      </p:sp>
      <p:sp>
        <p:nvSpPr>
          <p:cNvPr id="8" name="Text 6"/>
          <p:cNvSpPr/>
          <p:nvPr/>
        </p:nvSpPr>
        <p:spPr>
          <a:xfrm>
            <a:off x="548640" y="4206240"/>
            <a:ext cx="8046720" cy="365760"/>
          </a:xfrm>
          <a:prstGeom prst="rect">
            <a:avLst/>
          </a:prstGeom>
          <a:noFill/>
          <a:ln/>
        </p:spPr>
        <p:txBody>
          <a:bodyPr wrap="square" lIns="0" tIns="0" rIns="0" bIns="0" rtlCol="0" anchor="ctr"/>
          <a:lstStyle/>
          <a:p>
            <a:pPr marL="0" indent="0">
              <a:buNone/>
            </a:pPr>
            <a:r>
              <a:rPr lang="en-US" sz="1000" dirty="0">
                <a:solidFill>
                  <a:srgbClr val="706D66"/>
                </a:solidFill>
                <a:latin typeface="Calibri" pitchFamily="34" charset="0"/>
                <a:ea typeface="Calibri" pitchFamily="34" charset="-122"/>
                <a:cs typeface="Calibri" pitchFamily="34" charset="-120"/>
              </a:rPr>
              <a:t>First Zeph tribunal declined jurisdiction 26 Sept 2025 as no ‘investment’; appeal to Swiss seat court pending, </a:t>
            </a:r>
            <a:r>
              <a:rPr lang="en-US" sz="1000" dirty="0">
                <a:solidFill>
                  <a:srgbClr val="706D66"/>
                </a:solidFill>
                <a:highlight>
                  <a:srgbClr val="FFFF00"/>
                </a:highlight>
                <a:latin typeface="Calibri" pitchFamily="34" charset="0"/>
                <a:ea typeface="Calibri" pitchFamily="34" charset="-122"/>
                <a:cs typeface="Calibri" pitchFamily="34" charset="-120"/>
              </a:rPr>
              <a:t>other three Zeph claims paused by agreement</a:t>
            </a:r>
            <a:r>
              <a:rPr lang="en-US" sz="1000" dirty="0">
                <a:solidFill>
                  <a:srgbClr val="706D66"/>
                </a:solidFill>
                <a:latin typeface="Calibri" pitchFamily="34" charset="0"/>
                <a:ea typeface="Calibri" pitchFamily="34" charset="-122"/>
                <a:cs typeface="Calibri" pitchFamily="34" charset="-120"/>
              </a:rPr>
              <a:t>. </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Australia's ISDS Policy Zig-Zag</a:t>
            </a:r>
            <a:endParaRPr lang="en-US" sz="2400" dirty="0"/>
          </a:p>
        </p:txBody>
      </p:sp>
      <p:sp>
        <p:nvSpPr>
          <p:cNvPr id="4" name="Shape 2"/>
          <p:cNvSpPr/>
          <p:nvPr/>
        </p:nvSpPr>
        <p:spPr>
          <a:xfrm>
            <a:off x="548640" y="1097280"/>
            <a:ext cx="1463040" cy="320040"/>
          </a:xfrm>
          <a:prstGeom prst="rect">
            <a:avLst/>
          </a:prstGeom>
          <a:solidFill>
            <a:srgbClr val="593D3A"/>
          </a:solidFill>
          <a:ln/>
        </p:spPr>
        <p:txBody>
          <a:bodyPr/>
          <a:lstStyle/>
          <a:p>
            <a:endParaRPr lang="en-US"/>
          </a:p>
        </p:txBody>
      </p:sp>
      <p:sp>
        <p:nvSpPr>
          <p:cNvPr id="5" name="Text 3"/>
          <p:cNvSpPr/>
          <p:nvPr/>
        </p:nvSpPr>
        <p:spPr>
          <a:xfrm>
            <a:off x="548640" y="1097280"/>
            <a:ext cx="1463040" cy="32004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2011-2013</a:t>
            </a:r>
            <a:endParaRPr lang="en-US" sz="1000" dirty="0"/>
          </a:p>
        </p:txBody>
      </p:sp>
      <p:sp>
        <p:nvSpPr>
          <p:cNvPr id="6" name="Text 4"/>
          <p:cNvSpPr/>
          <p:nvPr/>
        </p:nvSpPr>
        <p:spPr>
          <a:xfrm>
            <a:off x="2194560" y="1051560"/>
            <a:ext cx="3657600" cy="320040"/>
          </a:xfrm>
          <a:prstGeom prst="rect">
            <a:avLst/>
          </a:prstGeom>
          <a:noFill/>
          <a:ln/>
        </p:spPr>
        <p:txBody>
          <a:bodyPr wrap="square" lIns="0" tIns="0" rIns="0" bIns="0" rtlCol="0" anchor="ctr"/>
          <a:lstStyle/>
          <a:p>
            <a:pPr marL="0" indent="0">
              <a:buNone/>
            </a:pPr>
            <a:r>
              <a:rPr lang="en-US" sz="1200" b="1" dirty="0">
                <a:solidFill>
                  <a:srgbClr val="0F0E0D"/>
                </a:solidFill>
                <a:latin typeface="Calibri" pitchFamily="34" charset="0"/>
                <a:ea typeface="Calibri" pitchFamily="34" charset="-122"/>
                <a:cs typeface="Calibri" pitchFamily="34" charset="-120"/>
              </a:rPr>
              <a:t>Anti-ISDS (Labor-Greens)</a:t>
            </a:r>
            <a:endParaRPr lang="en-US" sz="1200" dirty="0"/>
          </a:p>
        </p:txBody>
      </p:sp>
      <p:sp>
        <p:nvSpPr>
          <p:cNvPr id="7" name="Text 5"/>
          <p:cNvSpPr/>
          <p:nvPr/>
        </p:nvSpPr>
        <p:spPr>
          <a:xfrm>
            <a:off x="2194560" y="1389888"/>
            <a:ext cx="6400800" cy="822960"/>
          </a:xfrm>
          <a:prstGeom prst="rect">
            <a:avLst/>
          </a:prstGeom>
          <a:noFill/>
          <a:ln/>
        </p:spPr>
        <p:txBody>
          <a:bodyPr wrap="square" lIns="0" tIns="0" rIns="0" bIns="0" rtlCol="0" anchor="ctr"/>
          <a:lstStyle/>
          <a:p>
            <a:pPr marL="0" indent="0">
              <a:buNone/>
            </a:pPr>
            <a:r>
              <a:rPr lang="en-US" sz="1050" dirty="0">
                <a:solidFill>
                  <a:srgbClr val="524F49"/>
                </a:solidFill>
                <a:latin typeface="Calibri" pitchFamily="34" charset="0"/>
                <a:ea typeface="Calibri" pitchFamily="34" charset="-122"/>
                <a:cs typeface="Calibri" pitchFamily="34" charset="-120"/>
              </a:rPr>
              <a:t>First anti-ISDS stance. Triggered partly by Philip Morris Asia claim (tobacco plain packaging) under then HK BIT. Productivity Commission </a:t>
            </a:r>
            <a:r>
              <a:rPr lang="en-US" sz="1050" dirty="0" err="1">
                <a:solidFill>
                  <a:srgbClr val="524F49"/>
                </a:solidFill>
                <a:latin typeface="Calibri" pitchFamily="34" charset="0"/>
                <a:ea typeface="Calibri" pitchFamily="34" charset="-122"/>
                <a:cs typeface="Calibri" pitchFamily="34" charset="-120"/>
              </a:rPr>
              <a:t>freport</a:t>
            </a:r>
            <a:r>
              <a:rPr lang="en-US" sz="1050" dirty="0">
                <a:solidFill>
                  <a:srgbClr val="524F49"/>
                </a:solidFill>
                <a:latin typeface="Calibri" pitchFamily="34" charset="0"/>
                <a:ea typeface="Calibri" pitchFamily="34" charset="-122"/>
                <a:cs typeface="Calibri" pitchFamily="34" charset="-120"/>
              </a:rPr>
              <a:t> also critical. Slowdown then in IIA signings with (large FDI exporter counterparties)</a:t>
            </a:r>
            <a:endParaRPr lang="en-US" sz="1050" dirty="0"/>
          </a:p>
        </p:txBody>
      </p:sp>
      <p:sp>
        <p:nvSpPr>
          <p:cNvPr id="8" name="Shape 6"/>
          <p:cNvSpPr/>
          <p:nvPr/>
        </p:nvSpPr>
        <p:spPr>
          <a:xfrm>
            <a:off x="548640" y="2331720"/>
            <a:ext cx="1463040" cy="320040"/>
          </a:xfrm>
          <a:prstGeom prst="rect">
            <a:avLst/>
          </a:prstGeom>
          <a:solidFill>
            <a:srgbClr val="333F40"/>
          </a:solidFill>
          <a:ln/>
        </p:spPr>
        <p:txBody>
          <a:bodyPr/>
          <a:lstStyle/>
          <a:p>
            <a:endParaRPr lang="en-US"/>
          </a:p>
        </p:txBody>
      </p:sp>
      <p:sp>
        <p:nvSpPr>
          <p:cNvPr id="9" name="Text 7"/>
          <p:cNvSpPr/>
          <p:nvPr/>
        </p:nvSpPr>
        <p:spPr>
          <a:xfrm>
            <a:off x="548640" y="2331720"/>
            <a:ext cx="1463040" cy="32004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2014-2021</a:t>
            </a:r>
            <a:endParaRPr lang="en-US" sz="1000" dirty="0"/>
          </a:p>
        </p:txBody>
      </p:sp>
      <p:sp>
        <p:nvSpPr>
          <p:cNvPr id="10" name="Text 8"/>
          <p:cNvSpPr/>
          <p:nvPr/>
        </p:nvSpPr>
        <p:spPr>
          <a:xfrm>
            <a:off x="2194560" y="2286000"/>
            <a:ext cx="3657600" cy="320040"/>
          </a:xfrm>
          <a:prstGeom prst="rect">
            <a:avLst/>
          </a:prstGeom>
          <a:noFill/>
          <a:ln/>
        </p:spPr>
        <p:txBody>
          <a:bodyPr wrap="square" lIns="0" tIns="0" rIns="0" bIns="0" rtlCol="0" anchor="ctr"/>
          <a:lstStyle/>
          <a:p>
            <a:pPr marL="0" indent="0">
              <a:buNone/>
            </a:pPr>
            <a:r>
              <a:rPr lang="en-US" sz="1200" b="1" dirty="0">
                <a:solidFill>
                  <a:srgbClr val="0F0E0D"/>
                </a:solidFill>
                <a:latin typeface="Calibri" pitchFamily="34" charset="0"/>
                <a:ea typeface="Calibri" pitchFamily="34" charset="-122"/>
                <a:cs typeface="Calibri" pitchFamily="34" charset="-120"/>
              </a:rPr>
              <a:t>Case-by-Case (Coalition)</a:t>
            </a:r>
            <a:endParaRPr lang="en-US" sz="1200" dirty="0"/>
          </a:p>
        </p:txBody>
      </p:sp>
      <p:sp>
        <p:nvSpPr>
          <p:cNvPr id="11" name="Text 9"/>
          <p:cNvSpPr/>
          <p:nvPr/>
        </p:nvSpPr>
        <p:spPr>
          <a:xfrm>
            <a:off x="2194560" y="2624328"/>
            <a:ext cx="6400800" cy="822960"/>
          </a:xfrm>
          <a:prstGeom prst="rect">
            <a:avLst/>
          </a:prstGeom>
          <a:noFill/>
          <a:ln/>
        </p:spPr>
        <p:txBody>
          <a:bodyPr wrap="square" lIns="0" tIns="0" rIns="0" bIns="0" rtlCol="0" anchor="ctr"/>
          <a:lstStyle/>
          <a:p>
            <a:pPr marL="0" indent="0">
              <a:buNone/>
            </a:pPr>
            <a:r>
              <a:rPr lang="en-US" sz="1050" dirty="0">
                <a:solidFill>
                  <a:srgbClr val="524F49"/>
                </a:solidFill>
                <a:latin typeface="Calibri" pitchFamily="34" charset="0"/>
                <a:ea typeface="Calibri" pitchFamily="34" charset="-122"/>
                <a:cs typeface="Calibri" pitchFamily="34" charset="-120"/>
              </a:rPr>
              <a:t>Reinstated ISDS on case-by-case basis. FTAs with Korea and China included ISDS; Japan FTA excluded it (ISDS later obtained through CPTPP, 2018).</a:t>
            </a:r>
            <a:endParaRPr lang="en-US" sz="1050" dirty="0"/>
          </a:p>
        </p:txBody>
      </p:sp>
      <p:sp>
        <p:nvSpPr>
          <p:cNvPr id="12" name="Shape 10"/>
          <p:cNvSpPr/>
          <p:nvPr/>
        </p:nvSpPr>
        <p:spPr>
          <a:xfrm>
            <a:off x="548640" y="3566160"/>
            <a:ext cx="1463040" cy="320040"/>
          </a:xfrm>
          <a:prstGeom prst="rect">
            <a:avLst/>
          </a:prstGeom>
          <a:solidFill>
            <a:srgbClr val="593D3A"/>
          </a:solidFill>
          <a:ln/>
        </p:spPr>
        <p:txBody>
          <a:bodyPr/>
          <a:lstStyle/>
          <a:p>
            <a:endParaRPr lang="en-US"/>
          </a:p>
        </p:txBody>
      </p:sp>
      <p:sp>
        <p:nvSpPr>
          <p:cNvPr id="13" name="Text 11"/>
          <p:cNvSpPr/>
          <p:nvPr/>
        </p:nvSpPr>
        <p:spPr>
          <a:xfrm>
            <a:off x="548640" y="3566160"/>
            <a:ext cx="1463040" cy="32004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2022-present</a:t>
            </a:r>
            <a:endParaRPr lang="en-US" sz="1000" dirty="0"/>
          </a:p>
        </p:txBody>
      </p:sp>
      <p:sp>
        <p:nvSpPr>
          <p:cNvPr id="14" name="Text 12"/>
          <p:cNvSpPr/>
          <p:nvPr/>
        </p:nvSpPr>
        <p:spPr>
          <a:xfrm>
            <a:off x="2194560" y="3520440"/>
            <a:ext cx="3657600" cy="320040"/>
          </a:xfrm>
          <a:prstGeom prst="rect">
            <a:avLst/>
          </a:prstGeom>
          <a:noFill/>
          <a:ln/>
        </p:spPr>
        <p:txBody>
          <a:bodyPr wrap="square" lIns="0" tIns="0" rIns="0" bIns="0" rtlCol="0" anchor="ctr"/>
          <a:lstStyle/>
          <a:p>
            <a:pPr marL="0" indent="0">
              <a:buNone/>
            </a:pPr>
            <a:r>
              <a:rPr lang="en-US" sz="1200" b="1" dirty="0">
                <a:solidFill>
                  <a:srgbClr val="0F0E0D"/>
                </a:solidFill>
                <a:latin typeface="Calibri" pitchFamily="34" charset="0"/>
                <a:ea typeface="Calibri" pitchFamily="34" charset="-122"/>
                <a:cs typeface="Calibri" pitchFamily="34" charset="-120"/>
              </a:rPr>
              <a:t>Anti-ISDS (Labor)</a:t>
            </a:r>
            <a:endParaRPr lang="en-US" sz="1200" dirty="0"/>
          </a:p>
        </p:txBody>
      </p:sp>
      <p:sp>
        <p:nvSpPr>
          <p:cNvPr id="15" name="Text 13"/>
          <p:cNvSpPr/>
          <p:nvPr/>
        </p:nvSpPr>
        <p:spPr>
          <a:xfrm>
            <a:off x="2194560" y="3858768"/>
            <a:ext cx="6400800" cy="822960"/>
          </a:xfrm>
          <a:prstGeom prst="rect">
            <a:avLst/>
          </a:prstGeom>
          <a:noFill/>
          <a:ln/>
        </p:spPr>
        <p:txBody>
          <a:bodyPr wrap="square" lIns="0" tIns="0" rIns="0" bIns="0" rtlCol="0" anchor="ctr"/>
          <a:lstStyle/>
          <a:p>
            <a:pPr marL="0" indent="0">
              <a:buNone/>
            </a:pPr>
            <a:r>
              <a:rPr lang="en-US" sz="1050" dirty="0">
                <a:solidFill>
                  <a:srgbClr val="524F49"/>
                </a:solidFill>
                <a:latin typeface="Calibri" pitchFamily="34" charset="0"/>
                <a:ea typeface="Calibri" pitchFamily="34" charset="-122"/>
                <a:cs typeface="Calibri" pitchFamily="34" charset="-120"/>
              </a:rPr>
              <a:t>Reinstated anti-ISDS policy. Review of past treaties. Zeph claims renewed controversy. Australia-UK FTA (2021) omitted ISDS.</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1B3A5C"/>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New Zealand: Quieter but Parallel Ambivalence</a:t>
            </a:r>
            <a:endParaRPr lang="en-US" sz="2400" dirty="0"/>
          </a:p>
        </p:txBody>
      </p:sp>
      <p:sp>
        <p:nvSpPr>
          <p:cNvPr id="4" name="Text 2"/>
          <p:cNvSpPr/>
          <p:nvPr/>
        </p:nvSpPr>
        <p:spPr>
          <a:xfrm>
            <a:off x="548640" y="1097280"/>
            <a:ext cx="8165514" cy="2521243"/>
          </a:xfrm>
          <a:prstGeom prst="rect">
            <a:avLst/>
          </a:prstGeom>
          <a:noFill/>
          <a:ln/>
        </p:spPr>
        <p:txBody>
          <a:bodyPr wrap="square" rtlCol="0" anchor="ctr"/>
          <a:lstStyle/>
          <a:p>
            <a:pPr marL="342900" indent="-342900">
              <a:spcAft>
                <a:spcPts val="600"/>
              </a:spcAft>
              <a:buSzPct val="100000"/>
              <a:buChar char="•"/>
            </a:pPr>
            <a:r>
              <a:rPr lang="en-US" sz="1150" b="1" dirty="0">
                <a:solidFill>
                  <a:srgbClr val="1F1D1A"/>
                </a:solidFill>
                <a:latin typeface="Calibri" pitchFamily="34" charset="0"/>
                <a:ea typeface="Calibri" pitchFamily="34" charset="-122"/>
                <a:cs typeface="Calibri" pitchFamily="34" charset="-120"/>
              </a:rPr>
              <a:t>No inbound treaty-based ISDS claim ever filed against NZ </a:t>
            </a:r>
            <a:r>
              <a:rPr lang="en-US" sz="1150" dirty="0">
                <a:solidFill>
                  <a:srgbClr val="1F1D1A"/>
                </a:solidFill>
                <a:latin typeface="Calibri" pitchFamily="34" charset="0"/>
                <a:ea typeface="Calibri" pitchFamily="34" charset="-122"/>
                <a:cs typeface="Calibri" pitchFamily="34" charset="-120"/>
              </a:rPr>
              <a:t>(only old Mobil Oil’s ICSID claim, settled, under investment contract) </a:t>
            </a:r>
            <a:endParaRPr lang="en-US" sz="1150" dirty="0"/>
          </a:p>
          <a:p>
            <a:pPr marL="342900" indent="-342900">
              <a:spcAft>
                <a:spcPts val="600"/>
              </a:spcAft>
              <a:buSzPct val="100000"/>
              <a:buChar char="•"/>
            </a:pPr>
            <a:r>
              <a:rPr lang="en-US" sz="1150" dirty="0">
                <a:solidFill>
                  <a:srgbClr val="1F1D1A"/>
                </a:solidFill>
                <a:latin typeface="Calibri" pitchFamily="34" charset="0"/>
                <a:ea typeface="Calibri" pitchFamily="34" charset="-122"/>
                <a:cs typeface="Calibri" pitchFamily="34" charset="-120"/>
              </a:rPr>
              <a:t>Yet </a:t>
            </a:r>
            <a:r>
              <a:rPr lang="en-US" sz="1150" dirty="0" err="1">
                <a:solidFill>
                  <a:srgbClr val="1F1D1A"/>
                </a:solidFill>
                <a:latin typeface="Calibri" pitchFamily="34" charset="0"/>
                <a:ea typeface="Calibri" pitchFamily="34" charset="-122"/>
                <a:cs typeface="Calibri" pitchFamily="34" charset="-120"/>
              </a:rPr>
              <a:t>Labour</a:t>
            </a:r>
            <a:r>
              <a:rPr lang="en-US" sz="1150" dirty="0">
                <a:solidFill>
                  <a:srgbClr val="1F1D1A"/>
                </a:solidFill>
                <a:latin typeface="Calibri" pitchFamily="34" charset="0"/>
                <a:ea typeface="Calibri" pitchFamily="34" charset="-122"/>
                <a:cs typeface="Calibri" pitchFamily="34" charset="-120"/>
              </a:rPr>
              <a:t> Government (2017-2023) eschewed ISDS in future IIAs</a:t>
            </a:r>
            <a:endParaRPr lang="en-US" sz="1150" dirty="0"/>
          </a:p>
          <a:p>
            <a:pPr marL="342900" indent="-342900">
              <a:spcAft>
                <a:spcPts val="600"/>
              </a:spcAft>
              <a:buSzPct val="100000"/>
              <a:buChar char="•"/>
            </a:pPr>
            <a:r>
              <a:rPr lang="en-US" sz="1150" dirty="0">
                <a:solidFill>
                  <a:srgbClr val="1F1D1A"/>
                </a:solidFill>
                <a:latin typeface="Calibri" pitchFamily="34" charset="0"/>
                <a:ea typeface="Calibri" pitchFamily="34" charset="-122"/>
                <a:cs typeface="Calibri" pitchFamily="34" charset="-120"/>
              </a:rPr>
              <a:t>CPTPP signed as pre-existing agreement; side letters carving out ISDS with several parties</a:t>
            </a:r>
            <a:endParaRPr lang="en-US" sz="1150" dirty="0"/>
          </a:p>
          <a:p>
            <a:pPr marL="342900" indent="-342900">
              <a:spcAft>
                <a:spcPts val="600"/>
              </a:spcAft>
              <a:buSzPct val="100000"/>
              <a:buChar char="•"/>
            </a:pPr>
            <a:r>
              <a:rPr lang="en-US" sz="1150" dirty="0">
                <a:solidFill>
                  <a:srgbClr val="1F1D1A"/>
                </a:solidFill>
                <a:latin typeface="Calibri" pitchFamily="34" charset="0"/>
                <a:ea typeface="Calibri" pitchFamily="34" charset="-122"/>
                <a:cs typeface="Calibri" pitchFamily="34" charset="-120"/>
              </a:rPr>
              <a:t>EU-NZ FTA (signed 2023, in force 1 May 2024): slimmed-down investment liberalization, inter-state DR (investment protections with investment court might come later, but seems unlikely)</a:t>
            </a:r>
            <a:endParaRPr lang="en-US" sz="1150" dirty="0"/>
          </a:p>
          <a:p>
            <a:pPr marL="342900" indent="-342900">
              <a:spcAft>
                <a:spcPts val="600"/>
              </a:spcAft>
              <a:buSzPct val="100000"/>
              <a:buChar char="•"/>
            </a:pPr>
            <a:r>
              <a:rPr lang="en-US" sz="1150" dirty="0">
                <a:solidFill>
                  <a:srgbClr val="1F1D1A"/>
                </a:solidFill>
                <a:latin typeface="Calibri" pitchFamily="34" charset="0"/>
                <a:ea typeface="Calibri" pitchFamily="34" charset="-122"/>
                <a:cs typeface="Calibri" pitchFamily="34" charset="-120"/>
              </a:rPr>
              <a:t>Current centre-right government stance uncertain, but NZ-UAE CEPA/IIA (2024) also omitted ISDS</a:t>
            </a:r>
            <a:endParaRPr lang="en-US" sz="1150" dirty="0"/>
          </a:p>
        </p:txBody>
      </p:sp>
      <p:sp>
        <p:nvSpPr>
          <p:cNvPr id="5" name="Shape 3"/>
          <p:cNvSpPr/>
          <p:nvPr/>
        </p:nvSpPr>
        <p:spPr>
          <a:xfrm>
            <a:off x="548640" y="3840480"/>
            <a:ext cx="8046720" cy="731520"/>
          </a:xfrm>
          <a:prstGeom prst="rect">
            <a:avLst/>
          </a:prstGeom>
          <a:solidFill>
            <a:srgbClr val="E8EEF4"/>
          </a:solidFill>
          <a:ln/>
        </p:spPr>
        <p:txBody>
          <a:bodyPr/>
          <a:lstStyle/>
          <a:p>
            <a:endParaRPr lang="en-US"/>
          </a:p>
        </p:txBody>
      </p:sp>
      <p:sp>
        <p:nvSpPr>
          <p:cNvPr id="6" name="Text 4"/>
          <p:cNvSpPr/>
          <p:nvPr/>
        </p:nvSpPr>
        <p:spPr>
          <a:xfrm>
            <a:off x="777240" y="3931920"/>
            <a:ext cx="7589520" cy="548640"/>
          </a:xfrm>
          <a:prstGeom prst="rect">
            <a:avLst/>
          </a:prstGeom>
          <a:noFill/>
          <a:ln/>
        </p:spPr>
        <p:txBody>
          <a:bodyPr wrap="square" lIns="0" tIns="0" rIns="0" bIns="0" rtlCol="0" anchor="ctr"/>
          <a:lstStyle/>
          <a:p>
            <a:pPr marL="0" indent="0">
              <a:buNone/>
            </a:pPr>
            <a:r>
              <a:rPr lang="en-US" sz="1100" i="1" dirty="0">
                <a:solidFill>
                  <a:srgbClr val="1B3A5C"/>
                </a:solidFill>
                <a:latin typeface="Calibri" pitchFamily="34" charset="0"/>
                <a:ea typeface="Calibri" pitchFamily="34" charset="-122"/>
                <a:cs typeface="Calibri" pitchFamily="34" charset="-120"/>
              </a:rPr>
              <a:t>Key distinction: NZ's anti-ISDS stance arose without any inbound claim; no consultation; political not reactive to adverse experience.</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4D4939"/>
          </a:solidFill>
          <a:ln/>
        </p:spPr>
        <p:txBody>
          <a:bodyPr/>
          <a:lstStyle/>
          <a:p>
            <a:endParaRPr lang="en-US"/>
          </a:p>
        </p:txBody>
      </p:sp>
      <p:sp>
        <p:nvSpPr>
          <p:cNvPr id="3" name="Text 1"/>
          <p:cNvSpPr/>
          <p:nvPr/>
        </p:nvSpPr>
        <p:spPr>
          <a:xfrm>
            <a:off x="548640" y="731520"/>
            <a:ext cx="1828800" cy="1097280"/>
          </a:xfrm>
          <a:prstGeom prst="rect">
            <a:avLst/>
          </a:prstGeom>
          <a:noFill/>
          <a:ln/>
        </p:spPr>
        <p:txBody>
          <a:bodyPr wrap="square" lIns="0" tIns="0" rIns="0" bIns="0" rtlCol="0" anchor="ctr"/>
          <a:lstStyle/>
          <a:p>
            <a:pPr marL="0" indent="0">
              <a:buNone/>
            </a:pPr>
            <a:r>
              <a:rPr lang="en-US" sz="7200" dirty="0">
                <a:solidFill>
                  <a:srgbClr val="E5E5E3"/>
                </a:solidFill>
                <a:latin typeface="Georgia" pitchFamily="34" charset="0"/>
                <a:ea typeface="Georgia" pitchFamily="34" charset="-122"/>
                <a:cs typeface="Georgia" pitchFamily="34" charset="-120"/>
              </a:rPr>
              <a:t>02</a:t>
            </a:r>
            <a:endParaRPr lang="en-US" sz="7200" dirty="0"/>
          </a:p>
        </p:txBody>
      </p:sp>
      <p:sp>
        <p:nvSpPr>
          <p:cNvPr id="4" name="Text 2"/>
          <p:cNvSpPr/>
          <p:nvPr/>
        </p:nvSpPr>
        <p:spPr>
          <a:xfrm>
            <a:off x="548640" y="1828800"/>
            <a:ext cx="7315200" cy="640080"/>
          </a:xfrm>
          <a:prstGeom prst="rect">
            <a:avLst/>
          </a:prstGeom>
          <a:noFill/>
          <a:ln/>
        </p:spPr>
        <p:txBody>
          <a:bodyPr wrap="square" lIns="0" tIns="0" rIns="0" bIns="0" rtlCol="0" anchor="ctr"/>
          <a:lstStyle/>
          <a:p>
            <a:pPr marL="0" indent="0">
              <a:buNone/>
            </a:pPr>
            <a:r>
              <a:rPr lang="en-US" sz="2800" dirty="0">
                <a:solidFill>
                  <a:srgbClr val="0F0E0D"/>
                </a:solidFill>
                <a:latin typeface="Georgia" pitchFamily="34" charset="0"/>
                <a:ea typeface="Georgia" pitchFamily="34" charset="-122"/>
                <a:cs typeface="Georgia" pitchFamily="34" charset="-120"/>
              </a:rPr>
              <a:t>The European Pivot</a:t>
            </a:r>
            <a:endParaRPr lang="en-US" sz="2800" dirty="0"/>
          </a:p>
        </p:txBody>
      </p:sp>
      <p:sp>
        <p:nvSpPr>
          <p:cNvPr id="5" name="Text 3"/>
          <p:cNvSpPr/>
          <p:nvPr/>
        </p:nvSpPr>
        <p:spPr>
          <a:xfrm>
            <a:off x="548640" y="2468880"/>
            <a:ext cx="7315200" cy="457200"/>
          </a:xfrm>
          <a:prstGeom prst="rect">
            <a:avLst/>
          </a:prstGeom>
          <a:noFill/>
          <a:ln/>
        </p:spPr>
        <p:txBody>
          <a:bodyPr wrap="square" lIns="0" tIns="0" rIns="0" bIns="0" rtlCol="0" anchor="ctr"/>
          <a:lstStyle/>
          <a:p>
            <a:pPr marL="0" indent="0">
              <a:buNone/>
            </a:pPr>
            <a:r>
              <a:rPr lang="en-US" sz="1300" dirty="0">
                <a:solidFill>
                  <a:srgbClr val="706D66"/>
                </a:solidFill>
                <a:latin typeface="Calibri" pitchFamily="34" charset="0"/>
                <a:ea typeface="Calibri" pitchFamily="34" charset="-122"/>
                <a:cs typeface="Calibri" pitchFamily="34" charset="-120"/>
              </a:rPr>
              <a:t>From ISDS backlash to investment court promotion</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3152" cy="5143500"/>
          </a:xfrm>
          <a:prstGeom prst="rect">
            <a:avLst/>
          </a:prstGeom>
          <a:solidFill>
            <a:srgbClr val="4D4939"/>
          </a:solidFill>
          <a:ln/>
        </p:spPr>
        <p:txBody>
          <a:bodyPr/>
          <a:lstStyle/>
          <a:p>
            <a:endParaRPr lang="en-US"/>
          </a:p>
        </p:txBody>
      </p:sp>
      <p:sp>
        <p:nvSpPr>
          <p:cNvPr id="3" name="Text 1"/>
          <p:cNvSpPr/>
          <p:nvPr/>
        </p:nvSpPr>
        <p:spPr>
          <a:xfrm>
            <a:off x="548640" y="320040"/>
            <a:ext cx="8046720" cy="594360"/>
          </a:xfrm>
          <a:prstGeom prst="rect">
            <a:avLst/>
          </a:prstGeom>
          <a:noFill/>
          <a:ln/>
        </p:spPr>
        <p:txBody>
          <a:bodyPr wrap="square" lIns="0" tIns="0" rIns="0" bIns="0" rtlCol="0" anchor="ctr"/>
          <a:lstStyle/>
          <a:p>
            <a:pPr marL="0" indent="0">
              <a:buNone/>
            </a:pPr>
            <a:r>
              <a:rPr lang="en-US" sz="2400" b="1" dirty="0">
                <a:solidFill>
                  <a:srgbClr val="0F0E0D"/>
                </a:solidFill>
                <a:latin typeface="Georgia" pitchFamily="34" charset="0"/>
                <a:ea typeface="Georgia" pitchFamily="34" charset="-122"/>
                <a:cs typeface="Georgia" pitchFamily="34" charset="-120"/>
              </a:rPr>
              <a:t>EU Investment Court: Key Features</a:t>
            </a:r>
            <a:endParaRPr lang="en-US" sz="2400" dirty="0"/>
          </a:p>
        </p:txBody>
      </p:sp>
      <p:graphicFrame>
        <p:nvGraphicFramePr>
          <p:cNvPr id="10" name="Table 0"/>
          <p:cNvGraphicFramePr>
            <a:graphicFrameLocks noGrp="1"/>
          </p:cNvGraphicFramePr>
          <p:nvPr>
            <p:extLst>
              <p:ext uri="{D42A27DB-BD31-4B8C-83A1-F6EECF244321}">
                <p14:modId xmlns:p14="http://schemas.microsoft.com/office/powerpoint/2010/main" val="4075970345"/>
              </p:ext>
            </p:extLst>
          </p:nvPr>
        </p:nvGraphicFramePr>
        <p:xfrm>
          <a:off x="548640" y="1051560"/>
          <a:ext cx="8046720" cy="3108960"/>
        </p:xfrm>
        <a:graphic>
          <a:graphicData uri="http://schemas.openxmlformats.org/drawingml/2006/table">
            <a:tbl>
              <a:tblPr/>
              <a:tblGrid>
                <a:gridCol w="2011680">
                  <a:extLst>
                    <a:ext uri="{9D8B030D-6E8A-4147-A177-3AD203B41FA5}">
                      <a16:colId xmlns:a16="http://schemas.microsoft.com/office/drawing/2014/main" val="20000"/>
                    </a:ext>
                  </a:extLst>
                </a:gridCol>
                <a:gridCol w="301752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36576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Feature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4D4939"/>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Traditional ISDS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4D4939"/>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EU Investment Court</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4D4939"/>
                    </a:solidFill>
                  </a:tcPr>
                </a:tc>
                <a:extLst>
                  <a:ext uri="{0D108BD9-81ED-4DB2-BD59-A6C34878D82A}">
                    <a16:rowId xmlns:a16="http://schemas.microsoft.com/office/drawing/2014/main" val="10000"/>
                  </a:ext>
                </a:extLst>
              </a:tr>
              <a:tr h="4572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Adjudicator selection</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Party-appointed (investor picks one)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Pre-nominated panel by states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Appellate mechanism</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None (limited annulment only)</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Yes - review for serious errors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2"/>
                  </a:ext>
                </a:extLst>
              </a:tr>
              <a:tr h="4572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Investor access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Direct claims against host state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Direct claims preserved</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3"/>
                  </a:ext>
                </a:extLst>
              </a:tr>
              <a:tr h="4572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Consistency</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Ad hoc; divergent interpretations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Standing body; greater coherence</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4"/>
                  </a:ext>
                </a:extLst>
              </a:tr>
              <a:tr h="4572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Enforcement</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ICSID or New York Convention</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Awards enforceable as arbitral awards (</a:t>
                      </a:r>
                      <a:r>
                        <a:rPr lang="en-US" sz="1000" dirty="0" err="1">
                          <a:solidFill>
                            <a:srgbClr val="1F1D1A"/>
                          </a:solidFill>
                          <a:latin typeface="Calibri" pitchFamily="34" charset="0"/>
                          <a:ea typeface="Calibri" pitchFamily="34" charset="-122"/>
                          <a:cs typeface="Calibri" pitchFamily="34" charset="-120"/>
                        </a:rPr>
                        <a:t>esp</a:t>
                      </a:r>
                      <a:r>
                        <a:rPr lang="en-US" sz="1000" dirty="0">
                          <a:solidFill>
                            <a:srgbClr val="1F1D1A"/>
                          </a:solidFill>
                          <a:latin typeface="Calibri" pitchFamily="34" charset="0"/>
                          <a:ea typeface="Calibri" pitchFamily="34" charset="-122"/>
                          <a:cs typeface="Calibri" pitchFamily="34" charset="-120"/>
                        </a:rPr>
                        <a:t> NYC)</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5"/>
                  </a:ext>
                </a:extLst>
              </a:tr>
              <a:tr h="457200">
                <a:tc>
                  <a:txBody>
                    <a:bodyPr/>
                    <a:lstStyle/>
                    <a:p>
                      <a:pPr marL="0" indent="0">
                        <a:buNone/>
                      </a:pPr>
                      <a:r>
                        <a:rPr lang="en-US" sz="1000" b="1" dirty="0">
                          <a:solidFill>
                            <a:srgbClr val="1F1D1A"/>
                          </a:solidFill>
                          <a:latin typeface="Calibri" pitchFamily="34" charset="0"/>
                          <a:ea typeface="Calibri" pitchFamily="34" charset="-122"/>
                          <a:cs typeface="Calibri" pitchFamily="34" charset="-120"/>
                        </a:rPr>
                        <a:t>Legitimacy concerns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High (pro-investor perception)</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tc>
                  <a:txBody>
                    <a:bodyPr/>
                    <a:lstStyle/>
                    <a:p>
                      <a:pPr marL="0" indent="0">
                        <a:buNone/>
                      </a:pPr>
                      <a:r>
                        <a:rPr lang="en-US" sz="1000" dirty="0">
                          <a:solidFill>
                            <a:srgbClr val="1F1D1A"/>
                          </a:solidFill>
                          <a:latin typeface="Calibri" pitchFamily="34" charset="0"/>
                          <a:ea typeface="Calibri" pitchFamily="34" charset="-122"/>
                          <a:cs typeface="Calibri" pitchFamily="34" charset="-120"/>
                        </a:rPr>
                        <a:t>Reduced (state role in appointments)</a:t>
                      </a:r>
                      <a:endParaRPr lang="en-US" sz="1000" dirty="0">
                        <a:latin typeface="Calibri" charset="0"/>
                        <a:ea typeface="Calibri" charset="0"/>
                        <a:cs typeface="Calibri" charset="0"/>
                      </a:endParaRPr>
                    </a:p>
                  </a:txBody>
                  <a:tcP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Text 2"/>
          <p:cNvSpPr/>
          <p:nvPr/>
        </p:nvSpPr>
        <p:spPr>
          <a:xfrm>
            <a:off x="548640" y="4709160"/>
            <a:ext cx="8046720" cy="320040"/>
          </a:xfrm>
          <a:prstGeom prst="rect">
            <a:avLst/>
          </a:prstGeom>
          <a:noFill/>
          <a:ln/>
        </p:spPr>
        <p:txBody>
          <a:bodyPr wrap="square" lIns="0" tIns="0" rIns="0" bIns="0" rtlCol="0" anchor="ctr"/>
          <a:lstStyle/>
          <a:p>
            <a:pPr marL="0" indent="0">
              <a:buNone/>
            </a:pPr>
            <a:r>
              <a:rPr lang="en-US" sz="800" dirty="0">
                <a:solidFill>
                  <a:srgbClr val="8F8B85"/>
                </a:solidFill>
                <a:latin typeface="Calibri" pitchFamily="34" charset="0"/>
                <a:ea typeface="Calibri" pitchFamily="34" charset="-122"/>
                <a:cs typeface="Calibri" pitchFamily="34" charset="-120"/>
              </a:rPr>
              <a:t>Source: Nottage (2026), based on EU ICS proposals from 2015 onwards</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TotalTime>
  <Words>3401</Words>
  <Application>Microsoft Macintosh PowerPoint</Application>
  <PresentationFormat>On-screen Show (16:9)</PresentationFormat>
  <Paragraphs>264</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Evolving Antipodean, Asian and European Ambivalence Around ISDS Arbitration</dc:title>
  <dc:subject>PptxGenJS Presentation</dc:subject>
  <dc:creator>Luke Nottage</dc:creator>
  <cp:lastModifiedBy>Luke Nottage</cp:lastModifiedBy>
  <cp:revision>8</cp:revision>
  <dcterms:created xsi:type="dcterms:W3CDTF">2026-06-15T06:20:00Z</dcterms:created>
  <dcterms:modified xsi:type="dcterms:W3CDTF">2026-06-15T07:48:30Z</dcterms:modified>
</cp:coreProperties>
</file>