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5" r:id="rId17"/>
    <p:sldId id="276" r:id="rId18"/>
    <p:sldId id="259" r:id="rId19"/>
    <p:sldId id="930" r:id="rId20"/>
    <p:sldId id="945" r:id="rId21"/>
    <p:sldId id="946" r:id="rId22"/>
    <p:sldId id="261" r:id="rId23"/>
    <p:sldId id="958" r:id="rId24"/>
    <p:sldId id="959" r:id="rId25"/>
    <p:sldId id="947" r:id="rId26"/>
    <p:sldId id="948" r:id="rId27"/>
    <p:sldId id="949" r:id="rId28"/>
    <p:sldId id="950" r:id="rId29"/>
    <p:sldId id="951" r:id="rId30"/>
    <p:sldId id="957" r:id="rId31"/>
    <p:sldId id="960" r:id="rId32"/>
    <p:sldId id="952" r:id="rId33"/>
    <p:sldId id="453" r:id="rId34"/>
    <p:sldId id="953" r:id="rId35"/>
    <p:sldId id="961" r:id="rId36"/>
    <p:sldId id="954" r:id="rId37"/>
    <p:sldId id="955" r:id="rId38"/>
    <p:sldId id="956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27"/>
    <p:restoredTop sz="94661"/>
  </p:normalViewPr>
  <p:slideViewPr>
    <p:cSldViewPr snapToGrid="0">
      <p:cViewPr varScale="1">
        <p:scale>
          <a:sx n="114" d="100"/>
          <a:sy n="114" d="100"/>
        </p:scale>
        <p:origin x="3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B9A52-8814-7E41-BFF4-362AB5D7B056}" type="datetimeFigureOut">
              <a:rPr lang="en-US" smtClean="0"/>
              <a:t>6/19/26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80235-6CE3-FE4C-B4FF-C0301047F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5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239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the audience through the table row by row. Emphasize that SIAC 91% vs CIETAC 13% reflects very different institutional profiles and case mixes, not quality differences.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42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7795-4B5B-76EA-30D4-4D8F0A9DD6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5F317E-8205-1A46-B69F-2E95FCA0A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9120A-D3BB-FA8F-D14D-2DD0BA9DF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B4D0D-BBDD-D14E-81FC-B56095DEACA0}" type="datetime1">
              <a:rPr lang="en-AU" smtClean="0"/>
              <a:t>19/6/2026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0F701-287A-2302-175B-0CC6956F8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A8566-56BA-3872-23E7-4DCAE1766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85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B0E2C-41CE-FAC1-807C-815318C24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6BFC80-C8A6-8BBD-E47D-A0D07AD87A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8F8E7-2580-AA85-FAB8-79F1F2C8F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6457D-A454-B64E-8767-A3B31B154BD3}" type="datetime1">
              <a:rPr lang="en-AU" smtClean="0"/>
              <a:t>19/6/2026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DFC8E-15BD-D16B-7DE3-1DB8CC715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BD963-23D1-52CA-0AFE-725457F07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8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005215-2FC6-1C79-3C57-9D439F32AA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B2163E-F98B-1EC5-3F26-DD1DFE3DE0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71B76-A08C-95BA-E1AD-9E9A5DDBB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6FB81-E076-9B45-B0AD-2E40632DC481}" type="datetime1">
              <a:rPr lang="en-AU" smtClean="0"/>
              <a:t>19/6/2026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D37CB-7B10-EF37-CBCE-B6A9175FE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A87E6-0CAE-70B3-65E1-13175F419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027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28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1F04C-8A3E-BF4C-A01C-D9D329D1A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96120-1867-56CC-00FB-3DAEBEB6A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3B864-B63E-1695-7135-C2D639669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BEF3E-7981-5641-B307-2DC1983E41A2}" type="datetime1">
              <a:rPr lang="en-AU" smtClean="0"/>
              <a:t>19/6/2026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7BCF3-57E2-62A6-0DB7-6CE8A22C6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BFC20-7D38-6AF4-F419-783051051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4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A3A16-ED2C-6F33-0D42-F398FF78B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68CA5-86DE-8AF1-DC50-4450F2EC2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69B14-ADE7-06B9-CF5C-B0FF88BB2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4602-F1C4-C54F-A8E8-E77B0A57673A}" type="datetime1">
              <a:rPr lang="en-AU" smtClean="0"/>
              <a:t>19/6/2026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71F28-C193-9DA3-F7D8-458C86AAF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06EDF-51F8-AEBE-1889-917AB3E61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332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E55E1-CE5A-88B6-6599-F0ECF7DA1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6E313-AFAB-E87A-CC8F-71C38992D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541E5B-ADDB-6E5A-5724-8F47F3720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E9494E-3422-1C41-D96F-46CBDBBA4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22B70-DC97-7845-A3F9-D5CFEAC2B5F1}" type="datetime1">
              <a:rPr lang="en-AU" smtClean="0"/>
              <a:t>19/6/2026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0DB55A-984A-53EB-4296-D5413E741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162204-2F64-06F3-B15C-EF098EDC4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638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A2ED9-96B9-D91F-8F9D-4216E4D98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1A57F-A3BE-0315-676C-292642698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BA78D1-DD80-8D75-DAED-E04C75D5E4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E380CB-43C7-3B08-992E-181292B0C8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1BF559-86B5-4972-74D8-EE59FBF2DB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E8A86F-DBFD-5D1D-15A7-CE5AE4A67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EB140-E4B0-CF43-ABB3-003843C360AD}" type="datetime1">
              <a:rPr lang="en-AU" smtClean="0"/>
              <a:t>19/6/2026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A40655-0BCF-8F59-3BE5-AAD6B6273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74AD55-EC4C-9EB0-4261-6868BBC1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420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CDE46-1057-A243-BE4E-7CA022E63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90BDDB-8356-4106-C886-FD10F880F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5776E-745D-A24C-A159-91F196C58DF9}" type="datetime1">
              <a:rPr lang="en-AU" smtClean="0"/>
              <a:t>19/6/2026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7C0CEF-AF31-2EC6-C175-9443BA4B7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9B5F9-EFB5-9543-6849-C3F183A60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695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CEC3E9-6C26-8F19-60AE-266C81FE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4A16-EA85-FC44-ACD2-4F44FC0342AA}" type="datetime1">
              <a:rPr lang="en-AU" smtClean="0"/>
              <a:t>19/6/2026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4F8329-7B4C-F7D7-96D5-F5591E421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6092F-4FC5-FEFA-000C-ED65F189B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27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4DC09-045C-087A-BC44-1B1406F59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0DFF6-5F3D-3E17-D32E-F0603912F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CF8EB-A7E8-4C6C-7961-4CBE0D138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C16128-092F-498B-B426-CE0E89D73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48C09-5808-AA4A-B60D-FCA15BBFC9D6}" type="datetime1">
              <a:rPr lang="en-AU" smtClean="0"/>
              <a:t>19/6/2026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0A5926-4375-C390-DAE3-85802B507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2EAEC5-5EB8-696B-86E0-2A93AAD8A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55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1CE41-C25C-8EF7-C374-BD2263934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D677DA-8939-0376-8EAB-284EC3C0EC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BCA688-DD57-E44F-8FCF-2FAA975A36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1E3F72-17FD-3408-4E43-14BF81429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776E9-C11B-0149-9BA7-921D6EF1338F}" type="datetime1">
              <a:rPr lang="en-AU" smtClean="0"/>
              <a:t>19/6/2026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90CB03-094F-B127-3363-436C70AEA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E9E22-4867-8E6B-EA6A-649B1937D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405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93A4BC-464C-8A18-0F69-69B11A598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8A829C-9A38-BC7F-CB42-F994C00F5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6B5132-8DEC-2D66-4759-7A39AE3594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59C7AD-EF9B-0647-A87B-994AD6B0FD27}" type="datetime1">
              <a:rPr lang="en-AU" smtClean="0"/>
              <a:t>19/6/2026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817BE-A42B-FB87-DEBE-9935C7FA6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25DF3-E0A4-7EA3-910F-98964B2CB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53A4DF-BEC1-364B-90A5-9D6054CD30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44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fr.com/companies/professional-services/pioneering-judge-in-commercial-disputes-dies-20240206-p5f2p1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k-lawyer.org/content/rip-hourly-rates" TargetMode="External"/><Relationship Id="rId2" Type="http://schemas.openxmlformats.org/officeDocument/2006/relationships/hyperlink" Target="https://www.transnational-dispute-management.com/article.asp?key=2836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uncitral.un.org/en/texts/mediation/conventions/international_settlement_agreements/status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legalblogs.wolterskluwer.com/arbitration-blog/dro-v-drp-singapore-aligns-with-international-consensus-on-jurisdiction-admissibility-dichotomy-on-preconditions-to-arbitration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qmul.ac.uk/arbitration/research/2025-international-arbitration-survey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ticonsulting.com/insights/reports/international-arbitration-after-pandemi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japaneselaw.sydney.edu.au/2026/01/cross-appointment-to-utokyo-from-april-2026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japaneselaw.sydney.edu.au/2025/03/the-promises-and-pitfalls-of-international-commercial-arbitration/" TargetMode="External"/><Relationship Id="rId7" Type="http://schemas.openxmlformats.org/officeDocument/2006/relationships/hyperlink" Target="https://japaneselaw.sydney.edu.au/2026/01/cross-appointment-to-utokyo-from-april-2026/" TargetMode="External"/><Relationship Id="rId2" Type="http://schemas.openxmlformats.org/officeDocument/2006/relationships/hyperlink" Target="https://ssrn.com/abstract=533214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93/icsidreview/siae029" TargetMode="External"/><Relationship Id="rId5" Type="http://schemas.openxmlformats.org/officeDocument/2006/relationships/hyperlink" Target="https://japaneselaw.sydney.edu.au/2024/02/cross-fertilisation-in-international-commercial-arbitration-investor-state-arbitration-and-mediation-the-good-the-bad-and-the-ugly/" TargetMode="External"/><Relationship Id="rId4" Type="http://schemas.openxmlformats.org/officeDocument/2006/relationships/hyperlink" Target="https://ssrn.com/abstract=4872129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BC1ED-AC49-56BB-0CE9-315BB728C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623" y="530578"/>
            <a:ext cx="11638844" cy="307146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Commercial Mediation, Arbitration &amp; ISDS in Common Law vs Civil Law Asia:</a:t>
            </a:r>
            <a:br>
              <a:rPr lang="en-US" dirty="0"/>
            </a:br>
            <a:r>
              <a:rPr lang="en-US" dirty="0"/>
              <a:t>Two Steps Forward, One Step Back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816A7-55B2-5411-86F9-DEFD2907B9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LUKE NOTTAGE</a:t>
            </a:r>
          </a:p>
          <a:p>
            <a:r>
              <a:rPr lang="en-US" i="1" dirty="0"/>
              <a:t>PhD (VUW), LLD (Kyoto)</a:t>
            </a:r>
          </a:p>
          <a:p>
            <a:r>
              <a:rPr lang="en-US" dirty="0"/>
              <a:t>Professor of Law, University of Sydney &amp; University of Tokyo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0BC82-EF23-8912-E1CB-D28160B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918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1051560"/>
            <a:ext cx="1216152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0"/>
            <a:ext cx="11612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🇸🇬  Top 6 Largest Law Firms — Singapore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/>
        </p:nvGraphicFramePr>
        <p:xfrm>
          <a:off x="274320" y="1234440"/>
          <a:ext cx="9555480" cy="3904488"/>
        </p:xfrm>
        <a:graphic>
          <a:graphicData uri="http://schemas.openxmlformats.org/drawingml/2006/table">
            <a:tbl>
              <a:tblPr/>
              <a:tblGrid>
                <a:gridCol w="411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Law Firm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 Lawyers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Partners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Allen &amp; Gledhill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~450+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Singapore's largest; A&amp;G Asia network &gt;600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Rajah &amp; Tann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~430+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~90+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R&amp;T Asia network &gt;1,000 fee earners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WongPartnership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~334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~111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Big Four; 2021 data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Drew &amp; Napier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~250+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~60+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Big Four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Dentons Rodyk &amp; Davidson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~50+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 of global Dentons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Baker McKenzie Wong &amp; Leow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~150+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~40+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Joint law venture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 3"/>
          <p:cNvSpPr/>
          <p:nvPr/>
        </p:nvSpPr>
        <p:spPr>
          <a:xfrm>
            <a:off x="274320" y="6400800"/>
            <a:ext cx="11612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Source: IFLR1000, Law Society SG (2023), firm websites. Big Four domestic firms.  |  Approximate figures; headcounts include all fee-earners unless stated. Partner counts include equity and non-equity partners unless specified.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1051560"/>
            <a:ext cx="1216152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0"/>
            <a:ext cx="11612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🇭🇰  Top 6 Largest Law Firms — Hong Kong</a:t>
            </a:r>
            <a:endParaRPr lang="en-US" sz="26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/>
        </p:nvGraphicFramePr>
        <p:xfrm>
          <a:off x="274320" y="1234440"/>
          <a:ext cx="9555480" cy="3904488"/>
        </p:xfrm>
        <a:graphic>
          <a:graphicData uri="http://schemas.openxmlformats.org/drawingml/2006/table">
            <a:tbl>
              <a:tblPr/>
              <a:tblGrid>
                <a:gridCol w="411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Law Firm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 Lawyers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Partners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King &amp; Wood Mallesons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Largest in HK; HK + China + Australia HQ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Deacons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Largest domestic HK firm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Linklaters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Magic Circle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Baker McKenzie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International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Clifford Chance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Magic Circle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Johnson Stokes &amp; Master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Leading domestic HK firm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274320" y="6400800"/>
            <a:ext cx="11612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Source: Wikipedia List of HK Law Firms by Size (2024). Registered HK lawyers only.  |  Approximate figures; headcounts include all fee-earners unless stated. Partner counts include equity and non-equity partners unless specified.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1051560"/>
            <a:ext cx="1216152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0"/>
            <a:ext cx="11612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🇲🇾  Top 6 Largest Law Firms — Malaysia</a:t>
            </a:r>
            <a:endParaRPr lang="en-US" sz="26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/>
        </p:nvGraphicFramePr>
        <p:xfrm>
          <a:off x="274320" y="1234440"/>
          <a:ext cx="9555480" cy="3904488"/>
        </p:xfrm>
        <a:graphic>
          <a:graphicData uri="http://schemas.openxmlformats.org/drawingml/2006/table">
            <a:tbl>
              <a:tblPr/>
              <a:tblGrid>
                <a:gridCol w="411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Law Firm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 Lawyers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Partners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Shearn Delamore &amp; 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~35+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Largest by headcount in 2025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Christopher &amp; Lee Ong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Rajah &amp; Tann Asia member firm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Skrine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CLO (Lee Hishammuddin A&amp;G)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~28+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Allen &amp; Gledhill affiliate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Zaid Ibrahim &amp; 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~25+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branches; KPMG Law association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Rahmat Lim &amp; Partners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~25+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Allen &amp; Gledhill Malaysia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274320" y="6400800"/>
            <a:ext cx="11612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Source: The Malaysian Lawyer (Dec 2025). Ranked by total Malaysian lawyers.  |  Approximate figures; headcounts include all fee-earners unless stated. Partner counts include equity and non-equity partners unless specified.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219456"/>
            <a:ext cx="109728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733" b="1" dirty="0">
                <a:solidFill>
                  <a:srgbClr val="1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(ii) Partner billable hours rates (UK pounds)</a:t>
            </a:r>
            <a:endParaRPr lang="en-US" sz="3733" dirty="0"/>
          </a:p>
        </p:txBody>
      </p:sp>
      <p:sp>
        <p:nvSpPr>
          <p:cNvPr id="3" name="Text 1"/>
          <p:cNvSpPr/>
          <p:nvPr/>
        </p:nvSpPr>
        <p:spPr>
          <a:xfrm>
            <a:off x="609600" y="816864"/>
            <a:ext cx="109728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33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partner, top-tier firm, complex commercial / M&amp;A matter — approximate 2024–25 rates</a:t>
            </a:r>
            <a:endParaRPr lang="en-US" sz="1533" dirty="0"/>
          </a:p>
        </p:txBody>
      </p:sp>
      <p:sp>
        <p:nvSpPr>
          <p:cNvPr id="4" name="Shape 2"/>
          <p:cNvSpPr/>
          <p:nvPr/>
        </p:nvSpPr>
        <p:spPr>
          <a:xfrm>
            <a:off x="487680" y="1280160"/>
            <a:ext cx="755904" cy="463296"/>
          </a:xfrm>
          <a:prstGeom prst="rect">
            <a:avLst/>
          </a:prstGeom>
          <a:solidFill>
            <a:srgbClr val="1A1F2E"/>
          </a:solidFill>
          <a:ln w="12700">
            <a:solidFill>
              <a:srgbClr val="1A1F2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" name="Text 3"/>
          <p:cNvSpPr/>
          <p:nvPr/>
        </p:nvSpPr>
        <p:spPr>
          <a:xfrm>
            <a:off x="487680" y="1280160"/>
            <a:ext cx="755904" cy="46329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316736" y="1280160"/>
            <a:ext cx="2279904" cy="463296"/>
          </a:xfrm>
          <a:prstGeom prst="rect">
            <a:avLst/>
          </a:prstGeom>
          <a:solidFill>
            <a:srgbClr val="1A1F2E"/>
          </a:solidFill>
          <a:ln w="12700">
            <a:solidFill>
              <a:srgbClr val="1A1F2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" name="Text 5"/>
          <p:cNvSpPr/>
          <p:nvPr/>
        </p:nvSpPr>
        <p:spPr>
          <a:xfrm>
            <a:off x="1316736" y="1280160"/>
            <a:ext cx="2279904" cy="46329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Jurisdiction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657600" y="1280160"/>
            <a:ext cx="3048000" cy="463296"/>
          </a:xfrm>
          <a:prstGeom prst="rect">
            <a:avLst/>
          </a:prstGeom>
          <a:solidFill>
            <a:srgbClr val="1A1F2E"/>
          </a:solidFill>
          <a:ln w="12700">
            <a:solidFill>
              <a:srgbClr val="1A1F2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9" name="Text 7"/>
          <p:cNvSpPr/>
          <p:nvPr/>
        </p:nvSpPr>
        <p:spPr>
          <a:xfrm>
            <a:off x="3657600" y="1280160"/>
            <a:ext cx="3048000" cy="46329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Leading Firms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766560" y="1280160"/>
            <a:ext cx="2133600" cy="463296"/>
          </a:xfrm>
          <a:prstGeom prst="rect">
            <a:avLst/>
          </a:prstGeom>
          <a:solidFill>
            <a:srgbClr val="1A1F2E"/>
          </a:solidFill>
          <a:ln w="12700">
            <a:solidFill>
              <a:srgbClr val="1A1F2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1" name="Text 9"/>
          <p:cNvSpPr/>
          <p:nvPr/>
        </p:nvSpPr>
        <p:spPr>
          <a:xfrm>
            <a:off x="6766560" y="1280160"/>
            <a:ext cx="2133600" cy="46329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Rate (£/hr)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961120" y="1280160"/>
            <a:ext cx="2865120" cy="463296"/>
          </a:xfrm>
          <a:prstGeom prst="rect">
            <a:avLst/>
          </a:prstGeom>
          <a:solidFill>
            <a:srgbClr val="1A1F2E"/>
          </a:solidFill>
          <a:ln w="12700">
            <a:solidFill>
              <a:srgbClr val="1A1F2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3" name="Text 11"/>
          <p:cNvSpPr/>
          <p:nvPr/>
        </p:nvSpPr>
        <p:spPr>
          <a:xfrm>
            <a:off x="8961120" y="1280160"/>
            <a:ext cx="2865120" cy="463296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Note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87680" y="1804416"/>
            <a:ext cx="755904" cy="743712"/>
          </a:xfrm>
          <a:prstGeom prst="rect">
            <a:avLst/>
          </a:prstGeom>
          <a:solidFill>
            <a:srgbClr val="2B4C8C"/>
          </a:solidFill>
          <a:ln w="12700">
            <a:solidFill>
              <a:srgbClr val="2B4C8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5" name="Text 13"/>
          <p:cNvSpPr/>
          <p:nvPr/>
        </p:nvSpPr>
        <p:spPr>
          <a:xfrm>
            <a:off x="487680" y="1804416"/>
            <a:ext cx="755904" cy="743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33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🇺🇸</a:t>
            </a:r>
            <a:endParaRPr lang="en-US" sz="2133" dirty="0"/>
          </a:p>
        </p:txBody>
      </p:sp>
      <p:sp>
        <p:nvSpPr>
          <p:cNvPr id="16" name="Shape 14"/>
          <p:cNvSpPr/>
          <p:nvPr/>
        </p:nvSpPr>
        <p:spPr>
          <a:xfrm>
            <a:off x="1316736" y="1804416"/>
            <a:ext cx="2279904" cy="7437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7" name="Text 15"/>
          <p:cNvSpPr/>
          <p:nvPr/>
        </p:nvSpPr>
        <p:spPr>
          <a:xfrm>
            <a:off x="1377696" y="1840992"/>
            <a:ext cx="2157984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2B4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</a:t>
            </a:r>
            <a:endParaRPr lang="en-US" sz="1533" dirty="0"/>
          </a:p>
        </p:txBody>
      </p:sp>
      <p:sp>
        <p:nvSpPr>
          <p:cNvPr id="18" name="Shape 16"/>
          <p:cNvSpPr/>
          <p:nvPr/>
        </p:nvSpPr>
        <p:spPr>
          <a:xfrm>
            <a:off x="3657600" y="1804416"/>
            <a:ext cx="3048000" cy="7437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9" name="Text 17"/>
          <p:cNvSpPr/>
          <p:nvPr/>
        </p:nvSpPr>
        <p:spPr>
          <a:xfrm>
            <a:off x="3718560" y="1840992"/>
            <a:ext cx="292608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dirty="0">
                <a:solidFill>
                  <a:srgbClr val="1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 Law 50 / elite BigLaw</a:t>
            </a:r>
            <a:endParaRPr lang="en-US" sz="1333" dirty="0"/>
          </a:p>
        </p:txBody>
      </p:sp>
      <p:sp>
        <p:nvSpPr>
          <p:cNvPr id="20" name="Shape 18"/>
          <p:cNvSpPr/>
          <p:nvPr/>
        </p:nvSpPr>
        <p:spPr>
          <a:xfrm>
            <a:off x="6766560" y="1804416"/>
            <a:ext cx="2133600" cy="743712"/>
          </a:xfrm>
          <a:prstGeom prst="rect">
            <a:avLst/>
          </a:prstGeom>
          <a:solidFill>
            <a:srgbClr val="D6E0F5"/>
          </a:solidFill>
          <a:ln w="12700">
            <a:solidFill>
              <a:srgbClr val="2B4C8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1" name="Text 19"/>
          <p:cNvSpPr/>
          <p:nvPr/>
        </p:nvSpPr>
        <p:spPr>
          <a:xfrm>
            <a:off x="6815328" y="1840992"/>
            <a:ext cx="2036064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2B4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£1,500 – £2,700+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961120" y="1804416"/>
            <a:ext cx="2865120" cy="7437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3" name="Text 21"/>
          <p:cNvSpPr/>
          <p:nvPr/>
        </p:nvSpPr>
        <p:spPr>
          <a:xfrm>
            <a:off x="9022080" y="1840992"/>
            <a:ext cx="274320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globally; rising fast</a:t>
            </a:r>
            <a:endParaRPr lang="en-US" sz="1333" dirty="0"/>
          </a:p>
        </p:txBody>
      </p:sp>
      <p:sp>
        <p:nvSpPr>
          <p:cNvPr id="24" name="Shape 22"/>
          <p:cNvSpPr/>
          <p:nvPr/>
        </p:nvSpPr>
        <p:spPr>
          <a:xfrm>
            <a:off x="487680" y="2639568"/>
            <a:ext cx="755904" cy="743712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5" name="Text 23"/>
          <p:cNvSpPr/>
          <p:nvPr/>
        </p:nvSpPr>
        <p:spPr>
          <a:xfrm>
            <a:off x="487680" y="2639568"/>
            <a:ext cx="755904" cy="743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33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🏴󠁧󠁢󠁥󠁮󠁧󠁿</a:t>
            </a:r>
            <a:endParaRPr lang="en-US" sz="2133" dirty="0"/>
          </a:p>
        </p:txBody>
      </p:sp>
      <p:sp>
        <p:nvSpPr>
          <p:cNvPr id="26" name="Shape 24"/>
          <p:cNvSpPr/>
          <p:nvPr/>
        </p:nvSpPr>
        <p:spPr>
          <a:xfrm>
            <a:off x="1316736" y="2639568"/>
            <a:ext cx="2279904" cy="743712"/>
          </a:xfrm>
          <a:prstGeom prst="rect">
            <a:avLst/>
          </a:prstGeom>
          <a:solidFill>
            <a:srgbClr val="ECEEF3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7" name="Text 25"/>
          <p:cNvSpPr/>
          <p:nvPr/>
        </p:nvSpPr>
        <p:spPr>
          <a:xfrm>
            <a:off x="1377696" y="2676144"/>
            <a:ext cx="2157984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England &amp; Wales</a:t>
            </a:r>
            <a:endParaRPr lang="en-US" sz="1533" dirty="0"/>
          </a:p>
        </p:txBody>
      </p:sp>
      <p:sp>
        <p:nvSpPr>
          <p:cNvPr id="28" name="Shape 26"/>
          <p:cNvSpPr/>
          <p:nvPr/>
        </p:nvSpPr>
        <p:spPr>
          <a:xfrm>
            <a:off x="3657600" y="2639568"/>
            <a:ext cx="3048000" cy="743712"/>
          </a:xfrm>
          <a:prstGeom prst="rect">
            <a:avLst/>
          </a:prstGeom>
          <a:solidFill>
            <a:srgbClr val="ECEEF3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9" name="Text 27"/>
          <p:cNvSpPr/>
          <p:nvPr/>
        </p:nvSpPr>
        <p:spPr>
          <a:xfrm>
            <a:off x="3718560" y="2676144"/>
            <a:ext cx="292608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dirty="0">
                <a:solidFill>
                  <a:srgbClr val="1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Magic Circle / top US firms</a:t>
            </a:r>
            <a:endParaRPr lang="en-US" sz="1333" dirty="0"/>
          </a:p>
        </p:txBody>
      </p:sp>
      <p:sp>
        <p:nvSpPr>
          <p:cNvPr id="30" name="Shape 28"/>
          <p:cNvSpPr/>
          <p:nvPr/>
        </p:nvSpPr>
        <p:spPr>
          <a:xfrm>
            <a:off x="6766560" y="2639568"/>
            <a:ext cx="2133600" cy="743712"/>
          </a:xfrm>
          <a:prstGeom prst="rect">
            <a:avLst/>
          </a:prstGeom>
          <a:solidFill>
            <a:srgbClr val="D6E4F7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1" name="Text 29"/>
          <p:cNvSpPr/>
          <p:nvPr/>
        </p:nvSpPr>
        <p:spPr>
          <a:xfrm>
            <a:off x="6815328" y="2676144"/>
            <a:ext cx="2036064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£1,000 – £1,500+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8961120" y="2639568"/>
            <a:ext cx="2865120" cy="743712"/>
          </a:xfrm>
          <a:prstGeom prst="rect">
            <a:avLst/>
          </a:prstGeom>
          <a:solidFill>
            <a:srgbClr val="ECEEF3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3" name="Text 31"/>
          <p:cNvSpPr/>
          <p:nvPr/>
        </p:nvSpPr>
        <p:spPr>
          <a:xfrm>
            <a:off x="9022080" y="2676144"/>
            <a:ext cx="274320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outside New York</a:t>
            </a:r>
            <a:endParaRPr lang="en-US" sz="1333" dirty="0"/>
          </a:p>
        </p:txBody>
      </p:sp>
      <p:sp>
        <p:nvSpPr>
          <p:cNvPr id="34" name="Shape 32"/>
          <p:cNvSpPr/>
          <p:nvPr/>
        </p:nvSpPr>
        <p:spPr>
          <a:xfrm>
            <a:off x="487680" y="3474720"/>
            <a:ext cx="755904" cy="743712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5" name="Text 33"/>
          <p:cNvSpPr/>
          <p:nvPr/>
        </p:nvSpPr>
        <p:spPr>
          <a:xfrm>
            <a:off x="487680" y="3474720"/>
            <a:ext cx="755904" cy="743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33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🇭🇰</a:t>
            </a:r>
            <a:endParaRPr lang="en-US" sz="2133" dirty="0"/>
          </a:p>
        </p:txBody>
      </p:sp>
      <p:sp>
        <p:nvSpPr>
          <p:cNvPr id="36" name="Shape 34"/>
          <p:cNvSpPr/>
          <p:nvPr/>
        </p:nvSpPr>
        <p:spPr>
          <a:xfrm>
            <a:off x="1316736" y="3474720"/>
            <a:ext cx="2279904" cy="7437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7" name="Text 35"/>
          <p:cNvSpPr/>
          <p:nvPr/>
        </p:nvSpPr>
        <p:spPr>
          <a:xfrm>
            <a:off x="1377696" y="3511296"/>
            <a:ext cx="2157984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Hong Kong</a:t>
            </a:r>
            <a:endParaRPr lang="en-US" sz="1533" dirty="0"/>
          </a:p>
        </p:txBody>
      </p:sp>
      <p:sp>
        <p:nvSpPr>
          <p:cNvPr id="38" name="Shape 36"/>
          <p:cNvSpPr/>
          <p:nvPr/>
        </p:nvSpPr>
        <p:spPr>
          <a:xfrm>
            <a:off x="3657600" y="3474720"/>
            <a:ext cx="3048000" cy="7437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9" name="Text 37"/>
          <p:cNvSpPr/>
          <p:nvPr/>
        </p:nvSpPr>
        <p:spPr>
          <a:xfrm>
            <a:off x="3718560" y="3511296"/>
            <a:ext cx="292608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dirty="0">
                <a:solidFill>
                  <a:srgbClr val="1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Magic Circle / top US firms</a:t>
            </a:r>
            <a:endParaRPr lang="en-US" sz="1333" dirty="0"/>
          </a:p>
        </p:txBody>
      </p:sp>
      <p:sp>
        <p:nvSpPr>
          <p:cNvPr id="40" name="Shape 38"/>
          <p:cNvSpPr/>
          <p:nvPr/>
        </p:nvSpPr>
        <p:spPr>
          <a:xfrm>
            <a:off x="6766560" y="3474720"/>
            <a:ext cx="2133600" cy="743712"/>
          </a:xfrm>
          <a:prstGeom prst="rect">
            <a:avLst/>
          </a:prstGeom>
          <a:solidFill>
            <a:srgbClr val="F7D6D6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1" name="Text 39"/>
          <p:cNvSpPr/>
          <p:nvPr/>
        </p:nvSpPr>
        <p:spPr>
          <a:xfrm>
            <a:off x="6815328" y="3511296"/>
            <a:ext cx="2036064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£700 – £1,200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8961120" y="3474720"/>
            <a:ext cx="2865120" cy="7437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3" name="Text 41"/>
          <p:cNvSpPr/>
          <p:nvPr/>
        </p:nvSpPr>
        <p:spPr>
          <a:xfrm>
            <a:off x="9022080" y="3511296"/>
            <a:ext cx="274320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~75–85% of London</a:t>
            </a:r>
            <a:endParaRPr lang="en-US" sz="1333" dirty="0"/>
          </a:p>
        </p:txBody>
      </p:sp>
      <p:sp>
        <p:nvSpPr>
          <p:cNvPr id="44" name="Shape 42"/>
          <p:cNvSpPr/>
          <p:nvPr/>
        </p:nvSpPr>
        <p:spPr>
          <a:xfrm>
            <a:off x="487680" y="4309872"/>
            <a:ext cx="755904" cy="743712"/>
          </a:xfrm>
          <a:prstGeom prst="rect">
            <a:avLst/>
          </a:prstGeom>
          <a:solidFill>
            <a:srgbClr val="1A5C2E"/>
          </a:solidFill>
          <a:ln w="12700">
            <a:solidFill>
              <a:srgbClr val="1A5C2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5" name="Text 43"/>
          <p:cNvSpPr/>
          <p:nvPr/>
        </p:nvSpPr>
        <p:spPr>
          <a:xfrm>
            <a:off x="487680" y="4309872"/>
            <a:ext cx="755904" cy="743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33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🇸🇬</a:t>
            </a:r>
            <a:endParaRPr lang="en-US" sz="2133" dirty="0"/>
          </a:p>
        </p:txBody>
      </p:sp>
      <p:sp>
        <p:nvSpPr>
          <p:cNvPr id="46" name="Shape 44"/>
          <p:cNvSpPr/>
          <p:nvPr/>
        </p:nvSpPr>
        <p:spPr>
          <a:xfrm>
            <a:off x="1316736" y="4309872"/>
            <a:ext cx="2279904" cy="743712"/>
          </a:xfrm>
          <a:prstGeom prst="rect">
            <a:avLst/>
          </a:prstGeom>
          <a:solidFill>
            <a:srgbClr val="ECEEF3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7" name="Text 45"/>
          <p:cNvSpPr/>
          <p:nvPr/>
        </p:nvSpPr>
        <p:spPr>
          <a:xfrm>
            <a:off x="1377696" y="4346448"/>
            <a:ext cx="2157984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1A5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Singapore</a:t>
            </a:r>
            <a:endParaRPr lang="en-US" sz="1533" dirty="0"/>
          </a:p>
        </p:txBody>
      </p:sp>
      <p:sp>
        <p:nvSpPr>
          <p:cNvPr id="48" name="Shape 46"/>
          <p:cNvSpPr/>
          <p:nvPr/>
        </p:nvSpPr>
        <p:spPr>
          <a:xfrm>
            <a:off x="3657600" y="4309872"/>
            <a:ext cx="3048000" cy="743712"/>
          </a:xfrm>
          <a:prstGeom prst="rect">
            <a:avLst/>
          </a:prstGeom>
          <a:solidFill>
            <a:srgbClr val="ECEEF3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9" name="Text 47"/>
          <p:cNvSpPr/>
          <p:nvPr/>
        </p:nvSpPr>
        <p:spPr>
          <a:xfrm>
            <a:off x="3718560" y="4346448"/>
            <a:ext cx="292608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dirty="0">
                <a:solidFill>
                  <a:srgbClr val="1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Magic Circle QFLP / top US</a:t>
            </a:r>
            <a:endParaRPr lang="en-US" sz="1333" dirty="0"/>
          </a:p>
        </p:txBody>
      </p:sp>
      <p:sp>
        <p:nvSpPr>
          <p:cNvPr id="50" name="Shape 48"/>
          <p:cNvSpPr/>
          <p:nvPr/>
        </p:nvSpPr>
        <p:spPr>
          <a:xfrm>
            <a:off x="6766560" y="4309872"/>
            <a:ext cx="2133600" cy="743712"/>
          </a:xfrm>
          <a:prstGeom prst="rect">
            <a:avLst/>
          </a:prstGeom>
          <a:solidFill>
            <a:srgbClr val="D6F0E0"/>
          </a:solidFill>
          <a:ln w="12700">
            <a:solidFill>
              <a:srgbClr val="1A5C2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1" name="Text 49"/>
          <p:cNvSpPr/>
          <p:nvPr/>
        </p:nvSpPr>
        <p:spPr>
          <a:xfrm>
            <a:off x="6815328" y="4346448"/>
            <a:ext cx="2036064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1A5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£600 – £1,000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8961120" y="4309872"/>
            <a:ext cx="2865120" cy="743712"/>
          </a:xfrm>
          <a:prstGeom prst="rect">
            <a:avLst/>
          </a:prstGeom>
          <a:solidFill>
            <a:srgbClr val="ECEEF3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3" name="Text 51"/>
          <p:cNvSpPr/>
          <p:nvPr/>
        </p:nvSpPr>
        <p:spPr>
          <a:xfrm>
            <a:off x="9022080" y="4346448"/>
            <a:ext cx="274320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 local market</a:t>
            </a:r>
            <a:endParaRPr lang="en-US" sz="1333" dirty="0"/>
          </a:p>
        </p:txBody>
      </p:sp>
      <p:sp>
        <p:nvSpPr>
          <p:cNvPr id="54" name="Shape 52"/>
          <p:cNvSpPr/>
          <p:nvPr/>
        </p:nvSpPr>
        <p:spPr>
          <a:xfrm>
            <a:off x="487680" y="5145024"/>
            <a:ext cx="755904" cy="743712"/>
          </a:xfrm>
          <a:prstGeom prst="rect">
            <a:avLst/>
          </a:prstGeom>
          <a:solidFill>
            <a:srgbClr val="7B4F1E"/>
          </a:solidFill>
          <a:ln w="12700">
            <a:solidFill>
              <a:srgbClr val="7B4F1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5" name="Text 53"/>
          <p:cNvSpPr/>
          <p:nvPr/>
        </p:nvSpPr>
        <p:spPr>
          <a:xfrm>
            <a:off x="487680" y="5145024"/>
            <a:ext cx="755904" cy="743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33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🇦🇺</a:t>
            </a:r>
            <a:endParaRPr lang="en-US" sz="2133" dirty="0"/>
          </a:p>
        </p:txBody>
      </p:sp>
      <p:sp>
        <p:nvSpPr>
          <p:cNvPr id="56" name="Shape 54"/>
          <p:cNvSpPr/>
          <p:nvPr/>
        </p:nvSpPr>
        <p:spPr>
          <a:xfrm>
            <a:off x="1316736" y="5145024"/>
            <a:ext cx="2279904" cy="7437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7" name="Text 55"/>
          <p:cNvSpPr/>
          <p:nvPr/>
        </p:nvSpPr>
        <p:spPr>
          <a:xfrm>
            <a:off x="1377696" y="5181600"/>
            <a:ext cx="2157984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7B4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</a:t>
            </a:r>
            <a:endParaRPr lang="en-US" sz="1533" dirty="0"/>
          </a:p>
        </p:txBody>
      </p:sp>
      <p:sp>
        <p:nvSpPr>
          <p:cNvPr id="58" name="Shape 56"/>
          <p:cNvSpPr/>
          <p:nvPr/>
        </p:nvSpPr>
        <p:spPr>
          <a:xfrm>
            <a:off x="3657600" y="5145024"/>
            <a:ext cx="3048000" cy="7437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9" name="Text 57"/>
          <p:cNvSpPr/>
          <p:nvPr/>
        </p:nvSpPr>
        <p:spPr>
          <a:xfrm>
            <a:off x="3718560" y="5181600"/>
            <a:ext cx="292608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dirty="0">
                <a:solidFill>
                  <a:srgbClr val="1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 Six (HSF, Allens, KWM…)</a:t>
            </a:r>
            <a:endParaRPr lang="en-US" sz="1333" dirty="0"/>
          </a:p>
        </p:txBody>
      </p:sp>
      <p:sp>
        <p:nvSpPr>
          <p:cNvPr id="60" name="Shape 58"/>
          <p:cNvSpPr/>
          <p:nvPr/>
        </p:nvSpPr>
        <p:spPr>
          <a:xfrm>
            <a:off x="6766560" y="5145024"/>
            <a:ext cx="2133600" cy="743712"/>
          </a:xfrm>
          <a:prstGeom prst="rect">
            <a:avLst/>
          </a:prstGeom>
          <a:solidFill>
            <a:srgbClr val="F5E6D0"/>
          </a:solidFill>
          <a:ln w="12700">
            <a:solidFill>
              <a:srgbClr val="7B4F1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1" name="Text 59"/>
          <p:cNvSpPr/>
          <p:nvPr/>
        </p:nvSpPr>
        <p:spPr>
          <a:xfrm>
            <a:off x="6815328" y="5181600"/>
            <a:ext cx="2036064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7B4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£400 – £750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8961120" y="5145024"/>
            <a:ext cx="2865120" cy="7437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3" name="Text 61"/>
          <p:cNvSpPr/>
          <p:nvPr/>
        </p:nvSpPr>
        <p:spPr>
          <a:xfrm>
            <a:off x="9022080" y="5181600"/>
            <a:ext cx="274320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Magic Circle presence</a:t>
            </a:r>
            <a:endParaRPr lang="en-US" sz="1333" dirty="0"/>
          </a:p>
        </p:txBody>
      </p:sp>
      <p:sp>
        <p:nvSpPr>
          <p:cNvPr id="64" name="Shape 62"/>
          <p:cNvSpPr/>
          <p:nvPr/>
        </p:nvSpPr>
        <p:spPr>
          <a:xfrm>
            <a:off x="487680" y="5980176"/>
            <a:ext cx="755904" cy="743712"/>
          </a:xfrm>
          <a:prstGeom prst="rect">
            <a:avLst/>
          </a:prstGeom>
          <a:solidFill>
            <a:srgbClr val="4A1A6B"/>
          </a:solidFill>
          <a:ln w="12700">
            <a:solidFill>
              <a:srgbClr val="4A1A6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5" name="Text 63"/>
          <p:cNvSpPr/>
          <p:nvPr/>
        </p:nvSpPr>
        <p:spPr>
          <a:xfrm>
            <a:off x="487680" y="5980176"/>
            <a:ext cx="755904" cy="743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33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🇯🇵</a:t>
            </a:r>
            <a:endParaRPr lang="en-US" sz="2133" dirty="0"/>
          </a:p>
        </p:txBody>
      </p:sp>
      <p:sp>
        <p:nvSpPr>
          <p:cNvPr id="66" name="Shape 64"/>
          <p:cNvSpPr/>
          <p:nvPr/>
        </p:nvSpPr>
        <p:spPr>
          <a:xfrm>
            <a:off x="1316736" y="5980176"/>
            <a:ext cx="2279904" cy="743712"/>
          </a:xfrm>
          <a:prstGeom prst="rect">
            <a:avLst/>
          </a:prstGeom>
          <a:solidFill>
            <a:srgbClr val="ECEEF3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7" name="Text 65"/>
          <p:cNvSpPr/>
          <p:nvPr/>
        </p:nvSpPr>
        <p:spPr>
          <a:xfrm>
            <a:off x="1377696" y="6016752"/>
            <a:ext cx="2157984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33" b="1" dirty="0">
                <a:solidFill>
                  <a:srgbClr val="4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Japan</a:t>
            </a:r>
            <a:endParaRPr lang="en-US" sz="1533" dirty="0"/>
          </a:p>
        </p:txBody>
      </p:sp>
      <p:sp>
        <p:nvSpPr>
          <p:cNvPr id="68" name="Shape 66"/>
          <p:cNvSpPr/>
          <p:nvPr/>
        </p:nvSpPr>
        <p:spPr>
          <a:xfrm>
            <a:off x="3657600" y="5980176"/>
            <a:ext cx="3048000" cy="743712"/>
          </a:xfrm>
          <a:prstGeom prst="rect">
            <a:avLst/>
          </a:prstGeom>
          <a:solidFill>
            <a:srgbClr val="ECEEF3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9" name="Text 67"/>
          <p:cNvSpPr/>
          <p:nvPr/>
        </p:nvSpPr>
        <p:spPr>
          <a:xfrm>
            <a:off x="3718560" y="6016752"/>
            <a:ext cx="292608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dirty="0">
                <a:solidFill>
                  <a:srgbClr val="1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 Four (Nishimura, Nagashima…)</a:t>
            </a:r>
            <a:endParaRPr lang="en-US" sz="1333" dirty="0"/>
          </a:p>
        </p:txBody>
      </p:sp>
      <p:sp>
        <p:nvSpPr>
          <p:cNvPr id="70" name="Shape 68"/>
          <p:cNvSpPr/>
          <p:nvPr/>
        </p:nvSpPr>
        <p:spPr>
          <a:xfrm>
            <a:off x="6766560" y="5980176"/>
            <a:ext cx="2133600" cy="743712"/>
          </a:xfrm>
          <a:prstGeom prst="rect">
            <a:avLst/>
          </a:prstGeom>
          <a:solidFill>
            <a:srgbClr val="EBD6F7"/>
          </a:solidFill>
          <a:ln w="12700">
            <a:solidFill>
              <a:srgbClr val="4A1A6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1" name="Text 69"/>
          <p:cNvSpPr/>
          <p:nvPr/>
        </p:nvSpPr>
        <p:spPr>
          <a:xfrm>
            <a:off x="6815328" y="6016752"/>
            <a:ext cx="2036064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00" b="1" dirty="0">
                <a:solidFill>
                  <a:srgbClr val="4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£250 – £500*</a:t>
            </a: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8961120" y="5980176"/>
            <a:ext cx="2865120" cy="743712"/>
          </a:xfrm>
          <a:prstGeom prst="rect">
            <a:avLst/>
          </a:prstGeom>
          <a:solidFill>
            <a:srgbClr val="ECEEF3"/>
          </a:solidFill>
          <a:ln w="12700">
            <a:solidFill>
              <a:srgbClr val="D0D4D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3" name="Text 71"/>
          <p:cNvSpPr/>
          <p:nvPr/>
        </p:nvSpPr>
        <p:spPr>
          <a:xfrm>
            <a:off x="9022080" y="6016752"/>
            <a:ext cx="274320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*Yen weakness suppresses £</a:t>
            </a:r>
            <a:endParaRPr lang="en-US" sz="1333" dirty="0"/>
          </a:p>
        </p:txBody>
      </p:sp>
      <p:sp>
        <p:nvSpPr>
          <p:cNvPr id="74" name="Text 72"/>
          <p:cNvSpPr/>
          <p:nvPr/>
        </p:nvSpPr>
        <p:spPr>
          <a:xfrm>
            <a:off x="487680" y="6644640"/>
            <a:ext cx="11216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67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Japan's yen rate (JPY 196–200/£) suppresses the £ equivalent. | USD/£ at ~1.27 for US conversions. | All rates approximate 2024–25.</a:t>
            </a:r>
            <a:endParaRPr lang="en-US" sz="1067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219456"/>
            <a:ext cx="109728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733" b="1" dirty="0">
                <a:solidFill>
                  <a:srgbClr val="1A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 Comparison</a:t>
            </a:r>
            <a:endParaRPr lang="en-US" sz="3733" dirty="0"/>
          </a:p>
        </p:txBody>
      </p:sp>
      <p:sp>
        <p:nvSpPr>
          <p:cNvPr id="3" name="Text 1"/>
          <p:cNvSpPr/>
          <p:nvPr/>
        </p:nvSpPr>
        <p:spPr>
          <a:xfrm>
            <a:off x="609600" y="804672"/>
            <a:ext cx="109728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33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Midpoint of range, senior partner, top-tier firm (£ per hour)</a:t>
            </a:r>
            <a:endParaRPr lang="en-US" sz="1533" dirty="0"/>
          </a:p>
        </p:txBody>
      </p:sp>
      <p:sp>
        <p:nvSpPr>
          <p:cNvPr id="4" name="Text 2"/>
          <p:cNvSpPr/>
          <p:nvPr/>
        </p:nvSpPr>
        <p:spPr>
          <a:xfrm>
            <a:off x="426720" y="1402080"/>
            <a:ext cx="176784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1533" b="1" dirty="0">
                <a:solidFill>
                  <a:srgbClr val="2B4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</a:t>
            </a:r>
            <a:endParaRPr lang="en-US" sz="1533" dirty="0"/>
          </a:p>
        </p:txBody>
      </p:sp>
      <p:sp>
        <p:nvSpPr>
          <p:cNvPr id="5" name="Shape 3"/>
          <p:cNvSpPr/>
          <p:nvPr/>
        </p:nvSpPr>
        <p:spPr>
          <a:xfrm>
            <a:off x="2255520" y="1280160"/>
            <a:ext cx="8046720" cy="731520"/>
          </a:xfrm>
          <a:prstGeom prst="rect">
            <a:avLst/>
          </a:prstGeom>
          <a:solidFill>
            <a:srgbClr val="E5E7EC"/>
          </a:solidFill>
          <a:ln w="12700">
            <a:solidFill>
              <a:srgbClr val="E5E7E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" name="Shape 4"/>
          <p:cNvSpPr/>
          <p:nvPr/>
        </p:nvSpPr>
        <p:spPr>
          <a:xfrm>
            <a:off x="2255520" y="1280160"/>
            <a:ext cx="7040880" cy="731520"/>
          </a:xfrm>
          <a:prstGeom prst="rect">
            <a:avLst/>
          </a:prstGeom>
          <a:solidFill>
            <a:srgbClr val="2B4C8C"/>
          </a:solidFill>
          <a:ln w="12700">
            <a:solidFill>
              <a:srgbClr val="2B4C8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" name="Text 5"/>
          <p:cNvSpPr/>
          <p:nvPr/>
        </p:nvSpPr>
        <p:spPr>
          <a:xfrm>
            <a:off x="8016240" y="1377696"/>
            <a:ext cx="1219200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8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£2,100</a:t>
            </a:r>
            <a:endParaRPr lang="en-US" sz="1867" dirty="0"/>
          </a:p>
        </p:txBody>
      </p:sp>
      <p:sp>
        <p:nvSpPr>
          <p:cNvPr id="8" name="Text 6"/>
          <p:cNvSpPr/>
          <p:nvPr/>
        </p:nvSpPr>
        <p:spPr>
          <a:xfrm>
            <a:off x="10424160" y="1402080"/>
            <a:ext cx="20116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£1,500–£2,700+</a:t>
            </a:r>
            <a:endParaRPr lang="en-US" sz="1267" dirty="0"/>
          </a:p>
        </p:txBody>
      </p:sp>
      <p:sp>
        <p:nvSpPr>
          <p:cNvPr id="9" name="Text 7"/>
          <p:cNvSpPr/>
          <p:nvPr/>
        </p:nvSpPr>
        <p:spPr>
          <a:xfrm>
            <a:off x="426720" y="2304288"/>
            <a:ext cx="176784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1533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England</a:t>
            </a:r>
            <a:endParaRPr lang="en-US" sz="1533" dirty="0"/>
          </a:p>
        </p:txBody>
      </p:sp>
      <p:sp>
        <p:nvSpPr>
          <p:cNvPr id="10" name="Shape 8"/>
          <p:cNvSpPr/>
          <p:nvPr/>
        </p:nvSpPr>
        <p:spPr>
          <a:xfrm>
            <a:off x="2255520" y="2182368"/>
            <a:ext cx="8046720" cy="731520"/>
          </a:xfrm>
          <a:prstGeom prst="rect">
            <a:avLst/>
          </a:prstGeom>
          <a:solidFill>
            <a:srgbClr val="E5E7EC"/>
          </a:solidFill>
          <a:ln w="12700">
            <a:solidFill>
              <a:srgbClr val="E5E7E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1" name="Shape 9"/>
          <p:cNvSpPr/>
          <p:nvPr/>
        </p:nvSpPr>
        <p:spPr>
          <a:xfrm>
            <a:off x="2255520" y="2182368"/>
            <a:ext cx="4191000" cy="731520"/>
          </a:xfrm>
          <a:prstGeom prst="rect">
            <a:avLst/>
          </a:prstGeom>
          <a:solidFill>
            <a:srgbClr val="1E3A5F"/>
          </a:solidFill>
          <a:ln w="1270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2" name="Text 10"/>
          <p:cNvSpPr/>
          <p:nvPr/>
        </p:nvSpPr>
        <p:spPr>
          <a:xfrm>
            <a:off x="5166360" y="2279904"/>
            <a:ext cx="1219200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8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£1,250</a:t>
            </a:r>
            <a:endParaRPr lang="en-US" sz="1867" dirty="0"/>
          </a:p>
        </p:txBody>
      </p:sp>
      <p:sp>
        <p:nvSpPr>
          <p:cNvPr id="13" name="Text 11"/>
          <p:cNvSpPr/>
          <p:nvPr/>
        </p:nvSpPr>
        <p:spPr>
          <a:xfrm>
            <a:off x="10424160" y="2304288"/>
            <a:ext cx="20116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£1,000–£1,500+</a:t>
            </a:r>
            <a:endParaRPr lang="en-US" sz="1267" dirty="0"/>
          </a:p>
        </p:txBody>
      </p:sp>
      <p:sp>
        <p:nvSpPr>
          <p:cNvPr id="14" name="Text 12"/>
          <p:cNvSpPr/>
          <p:nvPr/>
        </p:nvSpPr>
        <p:spPr>
          <a:xfrm>
            <a:off x="426720" y="3206496"/>
            <a:ext cx="176784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1533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Hong Kong</a:t>
            </a:r>
            <a:endParaRPr lang="en-US" sz="1533" dirty="0"/>
          </a:p>
        </p:txBody>
      </p:sp>
      <p:sp>
        <p:nvSpPr>
          <p:cNvPr id="15" name="Shape 13"/>
          <p:cNvSpPr/>
          <p:nvPr/>
        </p:nvSpPr>
        <p:spPr>
          <a:xfrm>
            <a:off x="2255520" y="3084576"/>
            <a:ext cx="8046720" cy="731520"/>
          </a:xfrm>
          <a:prstGeom prst="rect">
            <a:avLst/>
          </a:prstGeom>
          <a:solidFill>
            <a:srgbClr val="E5E7EC"/>
          </a:solidFill>
          <a:ln w="12700">
            <a:solidFill>
              <a:srgbClr val="E5E7E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6" name="Shape 14"/>
          <p:cNvSpPr/>
          <p:nvPr/>
        </p:nvSpPr>
        <p:spPr>
          <a:xfrm>
            <a:off x="2255520" y="3084576"/>
            <a:ext cx="3185160" cy="73152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7" name="Text 15"/>
          <p:cNvSpPr/>
          <p:nvPr/>
        </p:nvSpPr>
        <p:spPr>
          <a:xfrm>
            <a:off x="4160520" y="3182112"/>
            <a:ext cx="1219200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8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£950</a:t>
            </a:r>
            <a:endParaRPr lang="en-US" sz="1867" dirty="0"/>
          </a:p>
        </p:txBody>
      </p:sp>
      <p:sp>
        <p:nvSpPr>
          <p:cNvPr id="18" name="Text 16"/>
          <p:cNvSpPr/>
          <p:nvPr/>
        </p:nvSpPr>
        <p:spPr>
          <a:xfrm>
            <a:off x="10424160" y="3206496"/>
            <a:ext cx="20116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£700–£1,200</a:t>
            </a:r>
            <a:endParaRPr lang="en-US" sz="1267" dirty="0"/>
          </a:p>
        </p:txBody>
      </p:sp>
      <p:sp>
        <p:nvSpPr>
          <p:cNvPr id="19" name="Text 17"/>
          <p:cNvSpPr/>
          <p:nvPr/>
        </p:nvSpPr>
        <p:spPr>
          <a:xfrm>
            <a:off x="426720" y="4108704"/>
            <a:ext cx="176784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1533" b="1" dirty="0">
                <a:solidFill>
                  <a:srgbClr val="1A5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Singapore</a:t>
            </a:r>
            <a:endParaRPr lang="en-US" sz="1533" dirty="0"/>
          </a:p>
        </p:txBody>
      </p:sp>
      <p:sp>
        <p:nvSpPr>
          <p:cNvPr id="20" name="Shape 18"/>
          <p:cNvSpPr/>
          <p:nvPr/>
        </p:nvSpPr>
        <p:spPr>
          <a:xfrm>
            <a:off x="2255520" y="3986784"/>
            <a:ext cx="8046720" cy="731520"/>
          </a:xfrm>
          <a:prstGeom prst="rect">
            <a:avLst/>
          </a:prstGeom>
          <a:solidFill>
            <a:srgbClr val="E5E7EC"/>
          </a:solidFill>
          <a:ln w="12700">
            <a:solidFill>
              <a:srgbClr val="E5E7E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1" name="Shape 19"/>
          <p:cNvSpPr/>
          <p:nvPr/>
        </p:nvSpPr>
        <p:spPr>
          <a:xfrm>
            <a:off x="2255520" y="3986784"/>
            <a:ext cx="2682240" cy="731520"/>
          </a:xfrm>
          <a:prstGeom prst="rect">
            <a:avLst/>
          </a:prstGeom>
          <a:solidFill>
            <a:srgbClr val="1A5C2E"/>
          </a:solidFill>
          <a:ln w="12700">
            <a:solidFill>
              <a:srgbClr val="1A5C2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2" name="Text 20"/>
          <p:cNvSpPr/>
          <p:nvPr/>
        </p:nvSpPr>
        <p:spPr>
          <a:xfrm>
            <a:off x="3657600" y="4084320"/>
            <a:ext cx="1219200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8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£800</a:t>
            </a:r>
            <a:endParaRPr lang="en-US" sz="1867" dirty="0"/>
          </a:p>
        </p:txBody>
      </p:sp>
      <p:sp>
        <p:nvSpPr>
          <p:cNvPr id="23" name="Text 21"/>
          <p:cNvSpPr/>
          <p:nvPr/>
        </p:nvSpPr>
        <p:spPr>
          <a:xfrm>
            <a:off x="10424160" y="4108704"/>
            <a:ext cx="20116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£600–£1,000</a:t>
            </a:r>
            <a:endParaRPr lang="en-US" sz="1267" dirty="0"/>
          </a:p>
        </p:txBody>
      </p:sp>
      <p:sp>
        <p:nvSpPr>
          <p:cNvPr id="24" name="Text 22"/>
          <p:cNvSpPr/>
          <p:nvPr/>
        </p:nvSpPr>
        <p:spPr>
          <a:xfrm>
            <a:off x="426720" y="5010912"/>
            <a:ext cx="176784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1533" b="1" dirty="0">
                <a:solidFill>
                  <a:srgbClr val="7B4F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</a:t>
            </a:r>
            <a:endParaRPr lang="en-US" sz="1533" dirty="0"/>
          </a:p>
        </p:txBody>
      </p:sp>
      <p:sp>
        <p:nvSpPr>
          <p:cNvPr id="25" name="Shape 23"/>
          <p:cNvSpPr/>
          <p:nvPr/>
        </p:nvSpPr>
        <p:spPr>
          <a:xfrm>
            <a:off x="2255520" y="4888992"/>
            <a:ext cx="8046720" cy="731520"/>
          </a:xfrm>
          <a:prstGeom prst="rect">
            <a:avLst/>
          </a:prstGeom>
          <a:solidFill>
            <a:srgbClr val="E5E7EC"/>
          </a:solidFill>
          <a:ln w="12700">
            <a:solidFill>
              <a:srgbClr val="E5E7E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6" name="Shape 24"/>
          <p:cNvSpPr/>
          <p:nvPr/>
        </p:nvSpPr>
        <p:spPr>
          <a:xfrm>
            <a:off x="2255521" y="4888992"/>
            <a:ext cx="1927860" cy="731520"/>
          </a:xfrm>
          <a:prstGeom prst="rect">
            <a:avLst/>
          </a:prstGeom>
          <a:solidFill>
            <a:srgbClr val="7B4F1E"/>
          </a:solidFill>
          <a:ln w="12700">
            <a:solidFill>
              <a:srgbClr val="7B4F1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7" name="Text 25"/>
          <p:cNvSpPr/>
          <p:nvPr/>
        </p:nvSpPr>
        <p:spPr>
          <a:xfrm>
            <a:off x="2903220" y="4986528"/>
            <a:ext cx="1219200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8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£575</a:t>
            </a:r>
            <a:endParaRPr lang="en-US" sz="1867" dirty="0"/>
          </a:p>
        </p:txBody>
      </p:sp>
      <p:sp>
        <p:nvSpPr>
          <p:cNvPr id="28" name="Text 26"/>
          <p:cNvSpPr/>
          <p:nvPr/>
        </p:nvSpPr>
        <p:spPr>
          <a:xfrm>
            <a:off x="10424160" y="5010912"/>
            <a:ext cx="20116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£400–£750</a:t>
            </a:r>
            <a:endParaRPr lang="en-US" sz="1267" dirty="0"/>
          </a:p>
        </p:txBody>
      </p:sp>
      <p:sp>
        <p:nvSpPr>
          <p:cNvPr id="29" name="Text 27"/>
          <p:cNvSpPr/>
          <p:nvPr/>
        </p:nvSpPr>
        <p:spPr>
          <a:xfrm>
            <a:off x="426720" y="5913120"/>
            <a:ext cx="176784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1533" b="1" dirty="0">
                <a:solidFill>
                  <a:srgbClr val="4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Japan*</a:t>
            </a:r>
            <a:endParaRPr lang="en-US" sz="1533" dirty="0"/>
          </a:p>
        </p:txBody>
      </p:sp>
      <p:sp>
        <p:nvSpPr>
          <p:cNvPr id="30" name="Shape 28"/>
          <p:cNvSpPr/>
          <p:nvPr/>
        </p:nvSpPr>
        <p:spPr>
          <a:xfrm>
            <a:off x="2255520" y="5791200"/>
            <a:ext cx="8046720" cy="731520"/>
          </a:xfrm>
          <a:prstGeom prst="rect">
            <a:avLst/>
          </a:prstGeom>
          <a:solidFill>
            <a:srgbClr val="E5E7EC"/>
          </a:solidFill>
          <a:ln w="12700">
            <a:solidFill>
              <a:srgbClr val="E5E7E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1" name="Shape 29"/>
          <p:cNvSpPr/>
          <p:nvPr/>
        </p:nvSpPr>
        <p:spPr>
          <a:xfrm>
            <a:off x="2255521" y="5791200"/>
            <a:ext cx="1257300" cy="731520"/>
          </a:xfrm>
          <a:prstGeom prst="rect">
            <a:avLst/>
          </a:prstGeom>
          <a:solidFill>
            <a:srgbClr val="4A1A6B"/>
          </a:solidFill>
          <a:ln w="12700">
            <a:solidFill>
              <a:srgbClr val="4A1A6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2" name="Text 30"/>
          <p:cNvSpPr/>
          <p:nvPr/>
        </p:nvSpPr>
        <p:spPr>
          <a:xfrm>
            <a:off x="3573780" y="5888736"/>
            <a:ext cx="1219200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867" b="1" dirty="0">
                <a:solidFill>
                  <a:srgbClr val="4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£375</a:t>
            </a:r>
            <a:endParaRPr lang="en-US" sz="1867" dirty="0"/>
          </a:p>
        </p:txBody>
      </p:sp>
      <p:sp>
        <p:nvSpPr>
          <p:cNvPr id="33" name="Text 31"/>
          <p:cNvSpPr/>
          <p:nvPr/>
        </p:nvSpPr>
        <p:spPr>
          <a:xfrm>
            <a:off x="10424160" y="5913120"/>
            <a:ext cx="20116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£250–£500</a:t>
            </a:r>
            <a:endParaRPr lang="en-US" sz="1267" dirty="0"/>
          </a:p>
        </p:txBody>
      </p:sp>
      <p:sp>
        <p:nvSpPr>
          <p:cNvPr id="34" name="Shape 32"/>
          <p:cNvSpPr/>
          <p:nvPr/>
        </p:nvSpPr>
        <p:spPr>
          <a:xfrm>
            <a:off x="2255520" y="1219200"/>
            <a:ext cx="0" cy="5608320"/>
          </a:xfrm>
          <a:prstGeom prst="line">
            <a:avLst/>
          </a:prstGeom>
          <a:noFill/>
          <a:ln w="12700">
            <a:solidFill>
              <a:srgbClr val="C8CAD2"/>
            </a:solidFill>
            <a:prstDash val="dash"/>
          </a:ln>
        </p:spPr>
        <p:txBody>
          <a:bodyPr/>
          <a:lstStyle/>
          <a:p>
            <a:endParaRPr lang="en-AU" sz="2400"/>
          </a:p>
        </p:txBody>
      </p:sp>
      <p:sp>
        <p:nvSpPr>
          <p:cNvPr id="35" name="Text 33"/>
          <p:cNvSpPr/>
          <p:nvPr/>
        </p:nvSpPr>
        <p:spPr>
          <a:xfrm>
            <a:off x="1987296" y="950976"/>
            <a:ext cx="7315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133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£0</a:t>
            </a:r>
            <a:endParaRPr lang="en-US" sz="1133" dirty="0"/>
          </a:p>
        </p:txBody>
      </p:sp>
      <p:sp>
        <p:nvSpPr>
          <p:cNvPr id="36" name="Shape 34"/>
          <p:cNvSpPr/>
          <p:nvPr/>
        </p:nvSpPr>
        <p:spPr>
          <a:xfrm>
            <a:off x="4267200" y="1219200"/>
            <a:ext cx="0" cy="5608320"/>
          </a:xfrm>
          <a:prstGeom prst="line">
            <a:avLst/>
          </a:prstGeom>
          <a:noFill/>
          <a:ln w="12700">
            <a:solidFill>
              <a:srgbClr val="C8CAD2"/>
            </a:solidFill>
            <a:prstDash val="dash"/>
          </a:ln>
        </p:spPr>
        <p:txBody>
          <a:bodyPr/>
          <a:lstStyle/>
          <a:p>
            <a:endParaRPr lang="en-AU" sz="2400"/>
          </a:p>
        </p:txBody>
      </p:sp>
      <p:sp>
        <p:nvSpPr>
          <p:cNvPr id="37" name="Text 35"/>
          <p:cNvSpPr/>
          <p:nvPr/>
        </p:nvSpPr>
        <p:spPr>
          <a:xfrm>
            <a:off x="3998976" y="950976"/>
            <a:ext cx="7315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133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£600</a:t>
            </a:r>
            <a:endParaRPr lang="en-US" sz="1133" dirty="0"/>
          </a:p>
        </p:txBody>
      </p:sp>
      <p:sp>
        <p:nvSpPr>
          <p:cNvPr id="38" name="Shape 36"/>
          <p:cNvSpPr/>
          <p:nvPr/>
        </p:nvSpPr>
        <p:spPr>
          <a:xfrm>
            <a:off x="6278880" y="1219200"/>
            <a:ext cx="0" cy="5608320"/>
          </a:xfrm>
          <a:prstGeom prst="line">
            <a:avLst/>
          </a:prstGeom>
          <a:noFill/>
          <a:ln w="12700">
            <a:solidFill>
              <a:srgbClr val="C8CAD2"/>
            </a:solidFill>
            <a:prstDash val="dash"/>
          </a:ln>
        </p:spPr>
        <p:txBody>
          <a:bodyPr/>
          <a:lstStyle/>
          <a:p>
            <a:endParaRPr lang="en-AU" sz="2400"/>
          </a:p>
        </p:txBody>
      </p:sp>
      <p:sp>
        <p:nvSpPr>
          <p:cNvPr id="39" name="Text 37"/>
          <p:cNvSpPr/>
          <p:nvPr/>
        </p:nvSpPr>
        <p:spPr>
          <a:xfrm>
            <a:off x="6010656" y="950976"/>
            <a:ext cx="7315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133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£1200</a:t>
            </a:r>
            <a:endParaRPr lang="en-US" sz="1133" dirty="0"/>
          </a:p>
        </p:txBody>
      </p:sp>
      <p:sp>
        <p:nvSpPr>
          <p:cNvPr id="40" name="Shape 38"/>
          <p:cNvSpPr/>
          <p:nvPr/>
        </p:nvSpPr>
        <p:spPr>
          <a:xfrm>
            <a:off x="8290560" y="1219200"/>
            <a:ext cx="0" cy="5608320"/>
          </a:xfrm>
          <a:prstGeom prst="line">
            <a:avLst/>
          </a:prstGeom>
          <a:noFill/>
          <a:ln w="12700">
            <a:solidFill>
              <a:srgbClr val="C8CAD2"/>
            </a:solidFill>
            <a:prstDash val="dash"/>
          </a:ln>
        </p:spPr>
        <p:txBody>
          <a:bodyPr/>
          <a:lstStyle/>
          <a:p>
            <a:endParaRPr lang="en-AU" sz="2400"/>
          </a:p>
        </p:txBody>
      </p:sp>
      <p:sp>
        <p:nvSpPr>
          <p:cNvPr id="41" name="Text 39"/>
          <p:cNvSpPr/>
          <p:nvPr/>
        </p:nvSpPr>
        <p:spPr>
          <a:xfrm>
            <a:off x="8022336" y="950976"/>
            <a:ext cx="7315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133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£1800</a:t>
            </a:r>
            <a:endParaRPr lang="en-US" sz="1133" dirty="0"/>
          </a:p>
        </p:txBody>
      </p:sp>
      <p:sp>
        <p:nvSpPr>
          <p:cNvPr id="42" name="Shape 40"/>
          <p:cNvSpPr/>
          <p:nvPr/>
        </p:nvSpPr>
        <p:spPr>
          <a:xfrm>
            <a:off x="10302240" y="1219200"/>
            <a:ext cx="0" cy="5608320"/>
          </a:xfrm>
          <a:prstGeom prst="line">
            <a:avLst/>
          </a:prstGeom>
          <a:noFill/>
          <a:ln w="12700">
            <a:solidFill>
              <a:srgbClr val="C8CAD2"/>
            </a:solidFill>
            <a:prstDash val="dash"/>
          </a:ln>
        </p:spPr>
        <p:txBody>
          <a:bodyPr/>
          <a:lstStyle/>
          <a:p>
            <a:endParaRPr lang="en-AU" sz="2400"/>
          </a:p>
        </p:txBody>
      </p:sp>
      <p:sp>
        <p:nvSpPr>
          <p:cNvPr id="43" name="Text 41"/>
          <p:cNvSpPr/>
          <p:nvPr/>
        </p:nvSpPr>
        <p:spPr>
          <a:xfrm>
            <a:off x="10034016" y="950976"/>
            <a:ext cx="73152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133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£2400</a:t>
            </a:r>
            <a:endParaRPr lang="en-US" sz="1133" dirty="0"/>
          </a:p>
        </p:txBody>
      </p:sp>
      <p:sp>
        <p:nvSpPr>
          <p:cNvPr id="44" name="Text 42"/>
          <p:cNvSpPr/>
          <p:nvPr/>
        </p:nvSpPr>
        <p:spPr>
          <a:xfrm>
            <a:off x="426720" y="6608064"/>
            <a:ext cx="11338560" cy="243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67" i="1" dirty="0">
                <a:solidFill>
                  <a:srgbClr val="8A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Japan figure reflects current GBP/JPY exchange rate (~JPY 196/£). US figure uses USD/£ ~1.27. Rates competitive in local purchasing-power terms.</a:t>
            </a:r>
            <a:endParaRPr lang="en-US" sz="1067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1376" cy="6858000"/>
          </a:xfrm>
          <a:prstGeom prst="rect">
            <a:avLst/>
          </a:prstGeom>
          <a:solidFill>
            <a:srgbClr val="C9913A"/>
          </a:solidFill>
          <a:ln w="12700">
            <a:solidFill>
              <a:srgbClr val="C991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" name="Text 1"/>
          <p:cNvSpPr/>
          <p:nvPr/>
        </p:nvSpPr>
        <p:spPr>
          <a:xfrm>
            <a:off x="487680" y="25215"/>
            <a:ext cx="11216640" cy="560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India's Top Law Firms — Size, Partners &amp; Billing Rates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75488" y="561247"/>
            <a:ext cx="1121664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'Big Five' five-star tier (Resight 2025) · IBLJ Billing Rates Survey 2024 · All figures approximate — market evolving rapidly</a:t>
            </a:r>
            <a:endParaRPr lang="en-US" sz="1467" dirty="0"/>
          </a:p>
        </p:txBody>
      </p:sp>
      <p:sp>
        <p:nvSpPr>
          <p:cNvPr id="5" name="Shape 3"/>
          <p:cNvSpPr/>
          <p:nvPr/>
        </p:nvSpPr>
        <p:spPr>
          <a:xfrm>
            <a:off x="426720" y="1072896"/>
            <a:ext cx="2706624" cy="390144"/>
          </a:xfrm>
          <a:prstGeom prst="rect">
            <a:avLst/>
          </a:prstGeom>
          <a:solidFill>
            <a:srgbClr val="1C2B3A"/>
          </a:solidFill>
          <a:ln w="12700">
            <a:solidFill>
              <a:srgbClr val="1C2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" name="Text 4"/>
          <p:cNvSpPr/>
          <p:nvPr/>
        </p:nvSpPr>
        <p:spPr>
          <a:xfrm>
            <a:off x="475488" y="1072896"/>
            <a:ext cx="2633472" cy="390144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</a:t>
            </a:r>
            <a:endParaRPr lang="en-US" sz="1333" dirty="0"/>
          </a:p>
        </p:txBody>
      </p:sp>
      <p:sp>
        <p:nvSpPr>
          <p:cNvPr id="7" name="Shape 5"/>
          <p:cNvSpPr/>
          <p:nvPr/>
        </p:nvSpPr>
        <p:spPr>
          <a:xfrm>
            <a:off x="3169920" y="1072896"/>
            <a:ext cx="877824" cy="390144"/>
          </a:xfrm>
          <a:prstGeom prst="rect">
            <a:avLst/>
          </a:prstGeom>
          <a:solidFill>
            <a:srgbClr val="1C2B3A"/>
          </a:solidFill>
          <a:ln w="12700">
            <a:solidFill>
              <a:srgbClr val="1C2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" name="Text 6"/>
          <p:cNvSpPr/>
          <p:nvPr/>
        </p:nvSpPr>
        <p:spPr>
          <a:xfrm>
            <a:off x="3218688" y="1072896"/>
            <a:ext cx="804672" cy="390144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Est.</a:t>
            </a:r>
            <a:endParaRPr lang="en-US" sz="1333" dirty="0"/>
          </a:p>
        </p:txBody>
      </p:sp>
      <p:sp>
        <p:nvSpPr>
          <p:cNvPr id="9" name="Shape 7"/>
          <p:cNvSpPr/>
          <p:nvPr/>
        </p:nvSpPr>
        <p:spPr>
          <a:xfrm>
            <a:off x="4072128" y="1072896"/>
            <a:ext cx="999744" cy="390144"/>
          </a:xfrm>
          <a:prstGeom prst="rect">
            <a:avLst/>
          </a:prstGeom>
          <a:solidFill>
            <a:srgbClr val="1C2B3A"/>
          </a:solidFill>
          <a:ln w="12700">
            <a:solidFill>
              <a:srgbClr val="1C2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0" name="Text 8"/>
          <p:cNvSpPr/>
          <p:nvPr/>
        </p:nvSpPr>
        <p:spPr>
          <a:xfrm>
            <a:off x="4120896" y="1072896"/>
            <a:ext cx="926592" cy="390144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</a:t>
            </a:r>
            <a:endParaRPr lang="en-US" sz="1333" dirty="0"/>
          </a:p>
        </p:txBody>
      </p:sp>
      <p:sp>
        <p:nvSpPr>
          <p:cNvPr id="11" name="Shape 9"/>
          <p:cNvSpPr/>
          <p:nvPr/>
        </p:nvSpPr>
        <p:spPr>
          <a:xfrm>
            <a:off x="5096256" y="1072896"/>
            <a:ext cx="1146048" cy="390144"/>
          </a:xfrm>
          <a:prstGeom prst="rect">
            <a:avLst/>
          </a:prstGeom>
          <a:solidFill>
            <a:srgbClr val="1C2B3A"/>
          </a:solidFill>
          <a:ln w="12700">
            <a:solidFill>
              <a:srgbClr val="1C2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2" name="Text 10"/>
          <p:cNvSpPr/>
          <p:nvPr/>
        </p:nvSpPr>
        <p:spPr>
          <a:xfrm>
            <a:off x="5145024" y="1072896"/>
            <a:ext cx="1072896" cy="390144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Lawyers</a:t>
            </a:r>
            <a:endParaRPr lang="en-US" sz="1333" dirty="0"/>
          </a:p>
        </p:txBody>
      </p:sp>
      <p:sp>
        <p:nvSpPr>
          <p:cNvPr id="13" name="Shape 11"/>
          <p:cNvSpPr/>
          <p:nvPr/>
        </p:nvSpPr>
        <p:spPr>
          <a:xfrm>
            <a:off x="6266688" y="1072896"/>
            <a:ext cx="853440" cy="390144"/>
          </a:xfrm>
          <a:prstGeom prst="rect">
            <a:avLst/>
          </a:prstGeom>
          <a:solidFill>
            <a:srgbClr val="1C2B3A"/>
          </a:solidFill>
          <a:ln w="12700">
            <a:solidFill>
              <a:srgbClr val="1C2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4" name="Text 12"/>
          <p:cNvSpPr/>
          <p:nvPr/>
        </p:nvSpPr>
        <p:spPr>
          <a:xfrm>
            <a:off x="6315456" y="1072896"/>
            <a:ext cx="780288" cy="390144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Offices</a:t>
            </a:r>
            <a:endParaRPr lang="en-US" sz="1333" dirty="0"/>
          </a:p>
        </p:txBody>
      </p:sp>
      <p:sp>
        <p:nvSpPr>
          <p:cNvPr id="15" name="Shape 13"/>
          <p:cNvSpPr/>
          <p:nvPr/>
        </p:nvSpPr>
        <p:spPr>
          <a:xfrm>
            <a:off x="7144512" y="1072896"/>
            <a:ext cx="4291584" cy="390144"/>
          </a:xfrm>
          <a:prstGeom prst="rect">
            <a:avLst/>
          </a:prstGeom>
          <a:solidFill>
            <a:srgbClr val="1C2B3A"/>
          </a:solidFill>
          <a:ln w="12700">
            <a:solidFill>
              <a:srgbClr val="1C2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6" name="Text 14"/>
          <p:cNvSpPr/>
          <p:nvPr/>
        </p:nvSpPr>
        <p:spPr>
          <a:xfrm>
            <a:off x="7193280" y="1072896"/>
            <a:ext cx="4218432" cy="390144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Distinction</a:t>
            </a:r>
            <a:endParaRPr lang="en-US" sz="1333" dirty="0"/>
          </a:p>
        </p:txBody>
      </p:sp>
      <p:sp>
        <p:nvSpPr>
          <p:cNvPr id="17" name="Shape 15"/>
          <p:cNvSpPr/>
          <p:nvPr/>
        </p:nvSpPr>
        <p:spPr>
          <a:xfrm>
            <a:off x="426720" y="1511808"/>
            <a:ext cx="270662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8" name="Shape 16"/>
          <p:cNvSpPr/>
          <p:nvPr/>
        </p:nvSpPr>
        <p:spPr>
          <a:xfrm>
            <a:off x="3169920" y="1511808"/>
            <a:ext cx="87782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9" name="Shape 17"/>
          <p:cNvSpPr/>
          <p:nvPr/>
        </p:nvSpPr>
        <p:spPr>
          <a:xfrm>
            <a:off x="4072128" y="1511808"/>
            <a:ext cx="99974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0" name="Shape 18"/>
          <p:cNvSpPr/>
          <p:nvPr/>
        </p:nvSpPr>
        <p:spPr>
          <a:xfrm>
            <a:off x="5096256" y="1511808"/>
            <a:ext cx="1146048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1" name="Shape 19"/>
          <p:cNvSpPr/>
          <p:nvPr/>
        </p:nvSpPr>
        <p:spPr>
          <a:xfrm>
            <a:off x="6266688" y="1511808"/>
            <a:ext cx="853440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2" name="Shape 20"/>
          <p:cNvSpPr/>
          <p:nvPr/>
        </p:nvSpPr>
        <p:spPr>
          <a:xfrm>
            <a:off x="7144512" y="1511808"/>
            <a:ext cx="429158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3" name="Shape 21"/>
          <p:cNvSpPr/>
          <p:nvPr/>
        </p:nvSpPr>
        <p:spPr>
          <a:xfrm>
            <a:off x="426720" y="1511808"/>
            <a:ext cx="97536" cy="597408"/>
          </a:xfrm>
          <a:prstGeom prst="rect">
            <a:avLst/>
          </a:prstGeom>
          <a:solidFill>
            <a:srgbClr val="0A5C6B"/>
          </a:solidFill>
          <a:ln w="12700">
            <a:solidFill>
              <a:srgbClr val="0A5C6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4" name="Text 22"/>
          <p:cNvSpPr/>
          <p:nvPr/>
        </p:nvSpPr>
        <p:spPr>
          <a:xfrm>
            <a:off x="487680" y="1548384"/>
            <a:ext cx="26090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Cyril Amarchand Mangaldas (CAM) ★</a:t>
            </a:r>
            <a:endParaRPr lang="en-US" sz="1267" dirty="0"/>
          </a:p>
        </p:txBody>
      </p:sp>
      <p:sp>
        <p:nvSpPr>
          <p:cNvPr id="25" name="Text 23"/>
          <p:cNvSpPr/>
          <p:nvPr/>
        </p:nvSpPr>
        <p:spPr>
          <a:xfrm>
            <a:off x="3230880" y="1548384"/>
            <a:ext cx="7802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2015</a:t>
            </a:r>
            <a:endParaRPr lang="en-US" sz="1173" dirty="0"/>
          </a:p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(est.1917)</a:t>
            </a:r>
            <a:endParaRPr lang="en-US" sz="1173" dirty="0"/>
          </a:p>
        </p:txBody>
      </p:sp>
      <p:sp>
        <p:nvSpPr>
          <p:cNvPr id="26" name="Text 24"/>
          <p:cNvSpPr/>
          <p:nvPr/>
        </p:nvSpPr>
        <p:spPr>
          <a:xfrm>
            <a:off x="4133088" y="1548384"/>
            <a:ext cx="90220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160+</a:t>
            </a:r>
            <a:endParaRPr lang="en-US" sz="1173" dirty="0"/>
          </a:p>
        </p:txBody>
      </p:sp>
      <p:sp>
        <p:nvSpPr>
          <p:cNvPr id="27" name="Text 25"/>
          <p:cNvSpPr/>
          <p:nvPr/>
        </p:nvSpPr>
        <p:spPr>
          <a:xfrm>
            <a:off x="5157216" y="1548384"/>
            <a:ext cx="1048512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1,200+</a:t>
            </a:r>
            <a:endParaRPr lang="en-US" sz="1173" dirty="0"/>
          </a:p>
        </p:txBody>
      </p:sp>
      <p:sp>
        <p:nvSpPr>
          <p:cNvPr id="28" name="Text 26"/>
          <p:cNvSpPr/>
          <p:nvPr/>
        </p:nvSpPr>
        <p:spPr>
          <a:xfrm>
            <a:off x="6327648" y="1548384"/>
            <a:ext cx="755904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(incl. SG, UAE)</a:t>
            </a:r>
            <a:endParaRPr lang="en-US" sz="1173" dirty="0"/>
          </a:p>
        </p:txBody>
      </p:sp>
      <p:sp>
        <p:nvSpPr>
          <p:cNvPr id="29" name="Text 27"/>
          <p:cNvSpPr/>
          <p:nvPr/>
        </p:nvSpPr>
        <p:spPr>
          <a:xfrm>
            <a:off x="7205472" y="1548384"/>
            <a:ext cx="419404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Indian firm. Strong international arb, M&amp;A, PE, capital markets. Global offices in Singapore and Abu Dhabi.</a:t>
            </a:r>
            <a:endParaRPr lang="en-US" sz="1173" dirty="0"/>
          </a:p>
        </p:txBody>
      </p:sp>
      <p:sp>
        <p:nvSpPr>
          <p:cNvPr id="30" name="Shape 28"/>
          <p:cNvSpPr/>
          <p:nvPr/>
        </p:nvSpPr>
        <p:spPr>
          <a:xfrm>
            <a:off x="426720" y="2133600"/>
            <a:ext cx="270662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1" name="Shape 29"/>
          <p:cNvSpPr/>
          <p:nvPr/>
        </p:nvSpPr>
        <p:spPr>
          <a:xfrm>
            <a:off x="3169920" y="2133600"/>
            <a:ext cx="87782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2" name="Shape 30"/>
          <p:cNvSpPr/>
          <p:nvPr/>
        </p:nvSpPr>
        <p:spPr>
          <a:xfrm>
            <a:off x="4072128" y="2133600"/>
            <a:ext cx="99974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3" name="Shape 31"/>
          <p:cNvSpPr/>
          <p:nvPr/>
        </p:nvSpPr>
        <p:spPr>
          <a:xfrm>
            <a:off x="5096256" y="2133600"/>
            <a:ext cx="1146048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4" name="Shape 32"/>
          <p:cNvSpPr/>
          <p:nvPr/>
        </p:nvSpPr>
        <p:spPr>
          <a:xfrm>
            <a:off x="6266688" y="2133600"/>
            <a:ext cx="853440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5" name="Shape 33"/>
          <p:cNvSpPr/>
          <p:nvPr/>
        </p:nvSpPr>
        <p:spPr>
          <a:xfrm>
            <a:off x="7144512" y="2133600"/>
            <a:ext cx="429158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6" name="Shape 34"/>
          <p:cNvSpPr/>
          <p:nvPr/>
        </p:nvSpPr>
        <p:spPr>
          <a:xfrm>
            <a:off x="426720" y="2133600"/>
            <a:ext cx="97536" cy="597408"/>
          </a:xfrm>
          <a:prstGeom prst="rect">
            <a:avLst/>
          </a:prstGeom>
          <a:solidFill>
            <a:srgbClr val="CC5500"/>
          </a:solidFill>
          <a:ln w="12700">
            <a:solidFill>
              <a:srgbClr val="CC5500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7" name="Text 35"/>
          <p:cNvSpPr/>
          <p:nvPr/>
        </p:nvSpPr>
        <p:spPr>
          <a:xfrm>
            <a:off x="487680" y="2170176"/>
            <a:ext cx="26090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CC5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Khaitan &amp; Co</a:t>
            </a:r>
            <a:endParaRPr lang="en-US" sz="1267" dirty="0"/>
          </a:p>
        </p:txBody>
      </p:sp>
      <p:sp>
        <p:nvSpPr>
          <p:cNvPr id="38" name="Text 36"/>
          <p:cNvSpPr/>
          <p:nvPr/>
        </p:nvSpPr>
        <p:spPr>
          <a:xfrm>
            <a:off x="3230880" y="2170176"/>
            <a:ext cx="7802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1911</a:t>
            </a:r>
            <a:endParaRPr lang="en-US" sz="1173" dirty="0"/>
          </a:p>
        </p:txBody>
      </p:sp>
      <p:sp>
        <p:nvSpPr>
          <p:cNvPr id="39" name="Text 37"/>
          <p:cNvSpPr/>
          <p:nvPr/>
        </p:nvSpPr>
        <p:spPr>
          <a:xfrm>
            <a:off x="4133088" y="2170176"/>
            <a:ext cx="90220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145+</a:t>
            </a:r>
            <a:endParaRPr lang="en-US" sz="1173" dirty="0"/>
          </a:p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(incl. Dir.)</a:t>
            </a:r>
            <a:endParaRPr lang="en-US" sz="1173" dirty="0"/>
          </a:p>
        </p:txBody>
      </p:sp>
      <p:sp>
        <p:nvSpPr>
          <p:cNvPr id="40" name="Text 38"/>
          <p:cNvSpPr/>
          <p:nvPr/>
        </p:nvSpPr>
        <p:spPr>
          <a:xfrm>
            <a:off x="5157216" y="2170176"/>
            <a:ext cx="1048512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600+</a:t>
            </a:r>
            <a:endParaRPr lang="en-US" sz="1173" dirty="0"/>
          </a:p>
        </p:txBody>
      </p:sp>
      <p:sp>
        <p:nvSpPr>
          <p:cNvPr id="41" name="Text 39"/>
          <p:cNvSpPr/>
          <p:nvPr/>
        </p:nvSpPr>
        <p:spPr>
          <a:xfrm>
            <a:off x="6327648" y="2170176"/>
            <a:ext cx="755904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73" dirty="0"/>
          </a:p>
        </p:txBody>
      </p:sp>
      <p:sp>
        <p:nvSpPr>
          <p:cNvPr id="42" name="Text 40"/>
          <p:cNvSpPr/>
          <p:nvPr/>
        </p:nvSpPr>
        <p:spPr>
          <a:xfrm>
            <a:off x="7205472" y="2170176"/>
            <a:ext cx="419404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India's oldest major firm. Most profitable per partner. Strong corporate, white-collar. Senior partners on MCIA Council.</a:t>
            </a:r>
            <a:endParaRPr lang="en-US" sz="1173" dirty="0"/>
          </a:p>
        </p:txBody>
      </p:sp>
      <p:sp>
        <p:nvSpPr>
          <p:cNvPr id="43" name="Shape 41"/>
          <p:cNvSpPr/>
          <p:nvPr/>
        </p:nvSpPr>
        <p:spPr>
          <a:xfrm>
            <a:off x="426720" y="2755392"/>
            <a:ext cx="270662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4" name="Shape 42"/>
          <p:cNvSpPr/>
          <p:nvPr/>
        </p:nvSpPr>
        <p:spPr>
          <a:xfrm>
            <a:off x="3169920" y="2755392"/>
            <a:ext cx="87782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5" name="Shape 43"/>
          <p:cNvSpPr/>
          <p:nvPr/>
        </p:nvSpPr>
        <p:spPr>
          <a:xfrm>
            <a:off x="4072128" y="2755392"/>
            <a:ext cx="99974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6" name="Shape 44"/>
          <p:cNvSpPr/>
          <p:nvPr/>
        </p:nvSpPr>
        <p:spPr>
          <a:xfrm>
            <a:off x="5096256" y="2755392"/>
            <a:ext cx="1146048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7" name="Shape 45"/>
          <p:cNvSpPr/>
          <p:nvPr/>
        </p:nvSpPr>
        <p:spPr>
          <a:xfrm>
            <a:off x="6266688" y="2755392"/>
            <a:ext cx="853440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8" name="Shape 46"/>
          <p:cNvSpPr/>
          <p:nvPr/>
        </p:nvSpPr>
        <p:spPr>
          <a:xfrm>
            <a:off x="7144512" y="2755392"/>
            <a:ext cx="429158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9" name="Shape 47"/>
          <p:cNvSpPr/>
          <p:nvPr/>
        </p:nvSpPr>
        <p:spPr>
          <a:xfrm>
            <a:off x="426720" y="2755392"/>
            <a:ext cx="97536" cy="597408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0" name="Text 48"/>
          <p:cNvSpPr/>
          <p:nvPr/>
        </p:nvSpPr>
        <p:spPr>
          <a:xfrm>
            <a:off x="487680" y="2791968"/>
            <a:ext cx="26090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1E3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Shardul Amarchand Mangaldas (SAM) ★</a:t>
            </a:r>
            <a:endParaRPr lang="en-US" sz="1267" dirty="0"/>
          </a:p>
        </p:txBody>
      </p:sp>
      <p:sp>
        <p:nvSpPr>
          <p:cNvPr id="51" name="Text 49"/>
          <p:cNvSpPr/>
          <p:nvPr/>
        </p:nvSpPr>
        <p:spPr>
          <a:xfrm>
            <a:off x="3230880" y="2791968"/>
            <a:ext cx="7802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2015</a:t>
            </a:r>
            <a:endParaRPr lang="en-US" sz="1173" dirty="0"/>
          </a:p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(est.1917)</a:t>
            </a:r>
            <a:endParaRPr lang="en-US" sz="1173" dirty="0"/>
          </a:p>
        </p:txBody>
      </p:sp>
      <p:sp>
        <p:nvSpPr>
          <p:cNvPr id="52" name="Text 50"/>
          <p:cNvSpPr/>
          <p:nvPr/>
        </p:nvSpPr>
        <p:spPr>
          <a:xfrm>
            <a:off x="4133088" y="2791968"/>
            <a:ext cx="90220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188+</a:t>
            </a:r>
            <a:endParaRPr lang="en-US" sz="1173" dirty="0"/>
          </a:p>
        </p:txBody>
      </p:sp>
      <p:sp>
        <p:nvSpPr>
          <p:cNvPr id="53" name="Text 51"/>
          <p:cNvSpPr/>
          <p:nvPr/>
        </p:nvSpPr>
        <p:spPr>
          <a:xfrm>
            <a:off x="5157216" y="2791968"/>
            <a:ext cx="1048512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884+</a:t>
            </a:r>
            <a:endParaRPr lang="en-US" sz="1173" dirty="0"/>
          </a:p>
        </p:txBody>
      </p:sp>
      <p:sp>
        <p:nvSpPr>
          <p:cNvPr id="54" name="Text 52"/>
          <p:cNvSpPr/>
          <p:nvPr/>
        </p:nvSpPr>
        <p:spPr>
          <a:xfrm>
            <a:off x="6327648" y="2791968"/>
            <a:ext cx="755904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73" dirty="0"/>
          </a:p>
        </p:txBody>
      </p:sp>
      <p:sp>
        <p:nvSpPr>
          <p:cNvPr id="55" name="Text 53"/>
          <p:cNvSpPr/>
          <p:nvPr/>
        </p:nvSpPr>
        <p:spPr>
          <a:xfrm>
            <a:off x="7205472" y="2791968"/>
            <a:ext cx="419404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competition law and dispute resolution. Briefed by UK magic circle and US BigLaw on India international arbitrations.</a:t>
            </a:r>
            <a:endParaRPr lang="en-US" sz="1173" dirty="0"/>
          </a:p>
        </p:txBody>
      </p:sp>
      <p:sp>
        <p:nvSpPr>
          <p:cNvPr id="56" name="Shape 54"/>
          <p:cNvSpPr/>
          <p:nvPr/>
        </p:nvSpPr>
        <p:spPr>
          <a:xfrm>
            <a:off x="426720" y="3377184"/>
            <a:ext cx="270662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7" name="Shape 55"/>
          <p:cNvSpPr/>
          <p:nvPr/>
        </p:nvSpPr>
        <p:spPr>
          <a:xfrm>
            <a:off x="3169920" y="3377184"/>
            <a:ext cx="87782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8" name="Shape 56"/>
          <p:cNvSpPr/>
          <p:nvPr/>
        </p:nvSpPr>
        <p:spPr>
          <a:xfrm>
            <a:off x="4072128" y="3377184"/>
            <a:ext cx="99974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9" name="Shape 57"/>
          <p:cNvSpPr/>
          <p:nvPr/>
        </p:nvSpPr>
        <p:spPr>
          <a:xfrm>
            <a:off x="5096256" y="3377184"/>
            <a:ext cx="1146048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0" name="Shape 58"/>
          <p:cNvSpPr/>
          <p:nvPr/>
        </p:nvSpPr>
        <p:spPr>
          <a:xfrm>
            <a:off x="6266688" y="3377184"/>
            <a:ext cx="853440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1" name="Shape 59"/>
          <p:cNvSpPr/>
          <p:nvPr/>
        </p:nvSpPr>
        <p:spPr>
          <a:xfrm>
            <a:off x="7144512" y="3377184"/>
            <a:ext cx="429158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2" name="Shape 60"/>
          <p:cNvSpPr/>
          <p:nvPr/>
        </p:nvSpPr>
        <p:spPr>
          <a:xfrm>
            <a:off x="426720" y="3377184"/>
            <a:ext cx="97536" cy="59740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3" name="Text 61"/>
          <p:cNvSpPr/>
          <p:nvPr/>
        </p:nvSpPr>
        <p:spPr>
          <a:xfrm>
            <a:off x="487680" y="3413760"/>
            <a:ext cx="26090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AZB &amp; Partners ★</a:t>
            </a:r>
            <a:endParaRPr lang="en-US" sz="1267" dirty="0"/>
          </a:p>
        </p:txBody>
      </p:sp>
      <p:sp>
        <p:nvSpPr>
          <p:cNvPr id="64" name="Text 62"/>
          <p:cNvSpPr/>
          <p:nvPr/>
        </p:nvSpPr>
        <p:spPr>
          <a:xfrm>
            <a:off x="3230880" y="3413760"/>
            <a:ext cx="7802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2004</a:t>
            </a:r>
            <a:endParaRPr lang="en-US" sz="1173" dirty="0"/>
          </a:p>
        </p:txBody>
      </p:sp>
      <p:sp>
        <p:nvSpPr>
          <p:cNvPr id="65" name="Text 63"/>
          <p:cNvSpPr/>
          <p:nvPr/>
        </p:nvSpPr>
        <p:spPr>
          <a:xfrm>
            <a:off x="4133088" y="3413760"/>
            <a:ext cx="90220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100+</a:t>
            </a:r>
            <a:endParaRPr lang="en-US" sz="1173" dirty="0"/>
          </a:p>
        </p:txBody>
      </p:sp>
      <p:sp>
        <p:nvSpPr>
          <p:cNvPr id="66" name="Text 64"/>
          <p:cNvSpPr/>
          <p:nvPr/>
        </p:nvSpPr>
        <p:spPr>
          <a:xfrm>
            <a:off x="5157216" y="3413760"/>
            <a:ext cx="1048512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500+</a:t>
            </a:r>
            <a:endParaRPr lang="en-US" sz="1173" dirty="0"/>
          </a:p>
        </p:txBody>
      </p:sp>
      <p:sp>
        <p:nvSpPr>
          <p:cNvPr id="67" name="Text 65"/>
          <p:cNvSpPr/>
          <p:nvPr/>
        </p:nvSpPr>
        <p:spPr>
          <a:xfrm>
            <a:off x="6327648" y="3413760"/>
            <a:ext cx="755904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73" dirty="0"/>
          </a:p>
        </p:txBody>
      </p:sp>
      <p:sp>
        <p:nvSpPr>
          <p:cNvPr id="68" name="Text 66"/>
          <p:cNvSpPr/>
          <p:nvPr/>
        </p:nvSpPr>
        <p:spPr>
          <a:xfrm>
            <a:off x="7205472" y="3413760"/>
            <a:ext cx="419404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billing rates (est. 20%+ premium). Strong arbitration, consistent GAR100. Founded by former CAM partners. Very selective.</a:t>
            </a:r>
            <a:endParaRPr lang="en-US" sz="1173" dirty="0"/>
          </a:p>
        </p:txBody>
      </p:sp>
      <p:sp>
        <p:nvSpPr>
          <p:cNvPr id="69" name="Shape 67"/>
          <p:cNvSpPr/>
          <p:nvPr/>
        </p:nvSpPr>
        <p:spPr>
          <a:xfrm>
            <a:off x="426720" y="3998976"/>
            <a:ext cx="270662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0" name="Shape 68"/>
          <p:cNvSpPr/>
          <p:nvPr/>
        </p:nvSpPr>
        <p:spPr>
          <a:xfrm>
            <a:off x="3169920" y="3998976"/>
            <a:ext cx="87782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1" name="Shape 69"/>
          <p:cNvSpPr/>
          <p:nvPr/>
        </p:nvSpPr>
        <p:spPr>
          <a:xfrm>
            <a:off x="4072128" y="3998976"/>
            <a:ext cx="99974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2" name="Shape 70"/>
          <p:cNvSpPr/>
          <p:nvPr/>
        </p:nvSpPr>
        <p:spPr>
          <a:xfrm>
            <a:off x="5096256" y="3998976"/>
            <a:ext cx="1146048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3" name="Shape 71"/>
          <p:cNvSpPr/>
          <p:nvPr/>
        </p:nvSpPr>
        <p:spPr>
          <a:xfrm>
            <a:off x="6266688" y="3998976"/>
            <a:ext cx="853440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4" name="Shape 72"/>
          <p:cNvSpPr/>
          <p:nvPr/>
        </p:nvSpPr>
        <p:spPr>
          <a:xfrm>
            <a:off x="7144512" y="3998976"/>
            <a:ext cx="429158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5" name="Shape 73"/>
          <p:cNvSpPr/>
          <p:nvPr/>
        </p:nvSpPr>
        <p:spPr>
          <a:xfrm>
            <a:off x="426720" y="3998976"/>
            <a:ext cx="97536" cy="597408"/>
          </a:xfrm>
          <a:prstGeom prst="rect">
            <a:avLst/>
          </a:prstGeom>
          <a:solidFill>
            <a:srgbClr val="4A2080"/>
          </a:solidFill>
          <a:ln w="12700">
            <a:solidFill>
              <a:srgbClr val="4A2080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6" name="Text 74"/>
          <p:cNvSpPr/>
          <p:nvPr/>
        </p:nvSpPr>
        <p:spPr>
          <a:xfrm>
            <a:off x="487680" y="4035552"/>
            <a:ext cx="26090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4A2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Trilegal ★</a:t>
            </a:r>
            <a:endParaRPr lang="en-US" sz="1267" dirty="0"/>
          </a:p>
        </p:txBody>
      </p:sp>
      <p:sp>
        <p:nvSpPr>
          <p:cNvPr id="77" name="Text 75"/>
          <p:cNvSpPr/>
          <p:nvPr/>
        </p:nvSpPr>
        <p:spPr>
          <a:xfrm>
            <a:off x="3230880" y="4035552"/>
            <a:ext cx="7802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</a:t>
            </a:r>
            <a:endParaRPr lang="en-US" sz="1173" dirty="0"/>
          </a:p>
        </p:txBody>
      </p:sp>
      <p:sp>
        <p:nvSpPr>
          <p:cNvPr id="78" name="Text 76"/>
          <p:cNvSpPr/>
          <p:nvPr/>
        </p:nvSpPr>
        <p:spPr>
          <a:xfrm>
            <a:off x="4133088" y="4035552"/>
            <a:ext cx="90220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60+</a:t>
            </a:r>
            <a:endParaRPr lang="en-US" sz="1173" dirty="0"/>
          </a:p>
        </p:txBody>
      </p:sp>
      <p:sp>
        <p:nvSpPr>
          <p:cNvPr id="79" name="Text 77"/>
          <p:cNvSpPr/>
          <p:nvPr/>
        </p:nvSpPr>
        <p:spPr>
          <a:xfrm>
            <a:off x="5157216" y="4035552"/>
            <a:ext cx="1048512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300+</a:t>
            </a:r>
            <a:endParaRPr lang="en-US" sz="1173" dirty="0"/>
          </a:p>
        </p:txBody>
      </p:sp>
      <p:sp>
        <p:nvSpPr>
          <p:cNvPr id="80" name="Text 78"/>
          <p:cNvSpPr/>
          <p:nvPr/>
        </p:nvSpPr>
        <p:spPr>
          <a:xfrm>
            <a:off x="6327648" y="4035552"/>
            <a:ext cx="755904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73" dirty="0"/>
          </a:p>
        </p:txBody>
      </p:sp>
      <p:sp>
        <p:nvSpPr>
          <p:cNvPr id="81" name="Text 79"/>
          <p:cNvSpPr/>
          <p:nvPr/>
        </p:nvSpPr>
        <p:spPr>
          <a:xfrm>
            <a:off x="7205472" y="4035552"/>
            <a:ext cx="419404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Tech, media, telecom, PE specialist. Clean non-family corporate structure. Growing international arbitration practice.</a:t>
            </a:r>
            <a:endParaRPr lang="en-US" sz="1173" dirty="0"/>
          </a:p>
        </p:txBody>
      </p:sp>
      <p:sp>
        <p:nvSpPr>
          <p:cNvPr id="82" name="Shape 80"/>
          <p:cNvSpPr/>
          <p:nvPr/>
        </p:nvSpPr>
        <p:spPr>
          <a:xfrm>
            <a:off x="426720" y="4620768"/>
            <a:ext cx="270662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3" name="Shape 81"/>
          <p:cNvSpPr/>
          <p:nvPr/>
        </p:nvSpPr>
        <p:spPr>
          <a:xfrm>
            <a:off x="3169920" y="4620768"/>
            <a:ext cx="87782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4" name="Shape 82"/>
          <p:cNvSpPr/>
          <p:nvPr/>
        </p:nvSpPr>
        <p:spPr>
          <a:xfrm>
            <a:off x="4072128" y="4620768"/>
            <a:ext cx="99974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5" name="Shape 83"/>
          <p:cNvSpPr/>
          <p:nvPr/>
        </p:nvSpPr>
        <p:spPr>
          <a:xfrm>
            <a:off x="5096256" y="4620768"/>
            <a:ext cx="1146048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6" name="Shape 84"/>
          <p:cNvSpPr/>
          <p:nvPr/>
        </p:nvSpPr>
        <p:spPr>
          <a:xfrm>
            <a:off x="6266688" y="4620768"/>
            <a:ext cx="853440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7" name="Shape 85"/>
          <p:cNvSpPr/>
          <p:nvPr/>
        </p:nvSpPr>
        <p:spPr>
          <a:xfrm>
            <a:off x="7144512" y="4620768"/>
            <a:ext cx="429158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8" name="Shape 86"/>
          <p:cNvSpPr/>
          <p:nvPr/>
        </p:nvSpPr>
        <p:spPr>
          <a:xfrm>
            <a:off x="426720" y="4620768"/>
            <a:ext cx="97536" cy="597408"/>
          </a:xfrm>
          <a:prstGeom prst="rect">
            <a:avLst/>
          </a:prstGeom>
          <a:solidFill>
            <a:srgbClr val="138808"/>
          </a:solidFill>
          <a:ln w="12700">
            <a:solidFill>
              <a:srgbClr val="138808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9" name="Text 87"/>
          <p:cNvSpPr/>
          <p:nvPr/>
        </p:nvSpPr>
        <p:spPr>
          <a:xfrm>
            <a:off x="487680" y="4657344"/>
            <a:ext cx="26090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J. Sagar Associates (JSA)</a:t>
            </a:r>
            <a:endParaRPr lang="en-US" sz="1267" dirty="0"/>
          </a:p>
        </p:txBody>
      </p:sp>
      <p:sp>
        <p:nvSpPr>
          <p:cNvPr id="90" name="Text 88"/>
          <p:cNvSpPr/>
          <p:nvPr/>
        </p:nvSpPr>
        <p:spPr>
          <a:xfrm>
            <a:off x="3230880" y="4657344"/>
            <a:ext cx="7802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1991</a:t>
            </a:r>
            <a:endParaRPr lang="en-US" sz="1173" dirty="0"/>
          </a:p>
        </p:txBody>
      </p:sp>
      <p:sp>
        <p:nvSpPr>
          <p:cNvPr id="91" name="Text 89"/>
          <p:cNvSpPr/>
          <p:nvPr/>
        </p:nvSpPr>
        <p:spPr>
          <a:xfrm>
            <a:off x="4133088" y="4657344"/>
            <a:ext cx="90220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60+</a:t>
            </a:r>
            <a:endParaRPr lang="en-US" sz="1173" dirty="0"/>
          </a:p>
        </p:txBody>
      </p:sp>
      <p:sp>
        <p:nvSpPr>
          <p:cNvPr id="92" name="Text 90"/>
          <p:cNvSpPr/>
          <p:nvPr/>
        </p:nvSpPr>
        <p:spPr>
          <a:xfrm>
            <a:off x="5157216" y="4657344"/>
            <a:ext cx="1048512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400+</a:t>
            </a:r>
            <a:endParaRPr lang="en-US" sz="1173" dirty="0"/>
          </a:p>
        </p:txBody>
      </p:sp>
      <p:sp>
        <p:nvSpPr>
          <p:cNvPr id="93" name="Text 91"/>
          <p:cNvSpPr/>
          <p:nvPr/>
        </p:nvSpPr>
        <p:spPr>
          <a:xfrm>
            <a:off x="6327648" y="4657344"/>
            <a:ext cx="755904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73" dirty="0"/>
          </a:p>
        </p:txBody>
      </p:sp>
      <p:sp>
        <p:nvSpPr>
          <p:cNvPr id="94" name="Text 92"/>
          <p:cNvSpPr/>
          <p:nvPr/>
        </p:nvSpPr>
        <p:spPr>
          <a:xfrm>
            <a:off x="7205472" y="4657344"/>
            <a:ext cx="419404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 full-service. Largest office network. Strong in regulatory, telecom, pharma. Wide geographic reach across India.</a:t>
            </a:r>
            <a:endParaRPr lang="en-US" sz="1173" dirty="0"/>
          </a:p>
        </p:txBody>
      </p:sp>
      <p:sp>
        <p:nvSpPr>
          <p:cNvPr id="95" name="Shape 93"/>
          <p:cNvSpPr/>
          <p:nvPr/>
        </p:nvSpPr>
        <p:spPr>
          <a:xfrm>
            <a:off x="426720" y="5242560"/>
            <a:ext cx="270662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96" name="Shape 94"/>
          <p:cNvSpPr/>
          <p:nvPr/>
        </p:nvSpPr>
        <p:spPr>
          <a:xfrm>
            <a:off x="3169920" y="5242560"/>
            <a:ext cx="87782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97" name="Shape 95"/>
          <p:cNvSpPr/>
          <p:nvPr/>
        </p:nvSpPr>
        <p:spPr>
          <a:xfrm>
            <a:off x="4072128" y="5242560"/>
            <a:ext cx="99974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98" name="Shape 96"/>
          <p:cNvSpPr/>
          <p:nvPr/>
        </p:nvSpPr>
        <p:spPr>
          <a:xfrm>
            <a:off x="5096256" y="5242560"/>
            <a:ext cx="1146048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99" name="Shape 97"/>
          <p:cNvSpPr/>
          <p:nvPr/>
        </p:nvSpPr>
        <p:spPr>
          <a:xfrm>
            <a:off x="6266688" y="5242560"/>
            <a:ext cx="853440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00" name="Shape 98"/>
          <p:cNvSpPr/>
          <p:nvPr/>
        </p:nvSpPr>
        <p:spPr>
          <a:xfrm>
            <a:off x="7144512" y="5242560"/>
            <a:ext cx="4291584" cy="59740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01" name="Shape 99"/>
          <p:cNvSpPr/>
          <p:nvPr/>
        </p:nvSpPr>
        <p:spPr>
          <a:xfrm>
            <a:off x="426720" y="5242560"/>
            <a:ext cx="97536" cy="597408"/>
          </a:xfrm>
          <a:prstGeom prst="rect">
            <a:avLst/>
          </a:prstGeom>
          <a:solidFill>
            <a:srgbClr val="7B4014"/>
          </a:solidFill>
          <a:ln w="12700">
            <a:solidFill>
              <a:srgbClr val="7B4014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02" name="Text 100"/>
          <p:cNvSpPr/>
          <p:nvPr/>
        </p:nvSpPr>
        <p:spPr>
          <a:xfrm>
            <a:off x="487680" y="5279136"/>
            <a:ext cx="26090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7B40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Nishith Desai Associates (NDA)</a:t>
            </a:r>
            <a:endParaRPr lang="en-US" sz="1267" dirty="0"/>
          </a:p>
        </p:txBody>
      </p:sp>
      <p:sp>
        <p:nvSpPr>
          <p:cNvPr id="103" name="Text 101"/>
          <p:cNvSpPr/>
          <p:nvPr/>
        </p:nvSpPr>
        <p:spPr>
          <a:xfrm>
            <a:off x="3230880" y="5279136"/>
            <a:ext cx="7802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1989</a:t>
            </a:r>
            <a:endParaRPr lang="en-US" sz="1173" dirty="0"/>
          </a:p>
        </p:txBody>
      </p:sp>
      <p:sp>
        <p:nvSpPr>
          <p:cNvPr id="104" name="Text 102"/>
          <p:cNvSpPr/>
          <p:nvPr/>
        </p:nvSpPr>
        <p:spPr>
          <a:xfrm>
            <a:off x="4133088" y="5279136"/>
            <a:ext cx="90220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40+</a:t>
            </a:r>
            <a:endParaRPr lang="en-US" sz="1173" dirty="0"/>
          </a:p>
        </p:txBody>
      </p:sp>
      <p:sp>
        <p:nvSpPr>
          <p:cNvPr id="105" name="Text 103"/>
          <p:cNvSpPr/>
          <p:nvPr/>
        </p:nvSpPr>
        <p:spPr>
          <a:xfrm>
            <a:off x="5157216" y="5279136"/>
            <a:ext cx="1048512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200+</a:t>
            </a:r>
            <a:endParaRPr lang="en-US" sz="1173" dirty="0"/>
          </a:p>
        </p:txBody>
      </p:sp>
      <p:sp>
        <p:nvSpPr>
          <p:cNvPr id="106" name="Text 104"/>
          <p:cNvSpPr/>
          <p:nvPr/>
        </p:nvSpPr>
        <p:spPr>
          <a:xfrm>
            <a:off x="6327648" y="5279136"/>
            <a:ext cx="755904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(NY, SG,</a:t>
            </a:r>
            <a:endParaRPr lang="en-US" sz="1173" dirty="0"/>
          </a:p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Munich)</a:t>
            </a:r>
            <a:endParaRPr lang="en-US" sz="1173" dirty="0"/>
          </a:p>
        </p:txBody>
      </p:sp>
      <p:sp>
        <p:nvSpPr>
          <p:cNvPr id="107" name="Text 105"/>
          <p:cNvSpPr/>
          <p:nvPr/>
        </p:nvSpPr>
        <p:spPr>
          <a:xfrm>
            <a:off x="7205472" y="5279136"/>
            <a:ext cx="419404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FDI, PE, IP boutique. Pioneer in India-international practice. Offices abroad. Strong on arbitration commentary.</a:t>
            </a:r>
            <a:endParaRPr lang="en-US" sz="1173" dirty="0"/>
          </a:p>
        </p:txBody>
      </p:sp>
      <p:sp>
        <p:nvSpPr>
          <p:cNvPr id="108" name="Shape 106"/>
          <p:cNvSpPr/>
          <p:nvPr/>
        </p:nvSpPr>
        <p:spPr>
          <a:xfrm>
            <a:off x="426720" y="5864352"/>
            <a:ext cx="270662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09" name="Shape 107"/>
          <p:cNvSpPr/>
          <p:nvPr/>
        </p:nvSpPr>
        <p:spPr>
          <a:xfrm>
            <a:off x="3169920" y="5864352"/>
            <a:ext cx="87782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10" name="Shape 108"/>
          <p:cNvSpPr/>
          <p:nvPr/>
        </p:nvSpPr>
        <p:spPr>
          <a:xfrm>
            <a:off x="4072128" y="5864352"/>
            <a:ext cx="99974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11" name="Shape 109"/>
          <p:cNvSpPr/>
          <p:nvPr/>
        </p:nvSpPr>
        <p:spPr>
          <a:xfrm>
            <a:off x="5096256" y="5864352"/>
            <a:ext cx="1146048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12" name="Shape 110"/>
          <p:cNvSpPr/>
          <p:nvPr/>
        </p:nvSpPr>
        <p:spPr>
          <a:xfrm>
            <a:off x="6266688" y="5864352"/>
            <a:ext cx="853440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13" name="Shape 111"/>
          <p:cNvSpPr/>
          <p:nvPr/>
        </p:nvSpPr>
        <p:spPr>
          <a:xfrm>
            <a:off x="7144512" y="5864352"/>
            <a:ext cx="4291584" cy="59740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14" name="Shape 112"/>
          <p:cNvSpPr/>
          <p:nvPr/>
        </p:nvSpPr>
        <p:spPr>
          <a:xfrm>
            <a:off x="426720" y="5864352"/>
            <a:ext cx="97536" cy="597408"/>
          </a:xfrm>
          <a:prstGeom prst="rect">
            <a:avLst/>
          </a:prstGeom>
          <a:solidFill>
            <a:srgbClr val="3A1A6B"/>
          </a:solidFill>
          <a:ln w="12700">
            <a:solidFill>
              <a:srgbClr val="3A1A6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15" name="Text 113"/>
          <p:cNvSpPr/>
          <p:nvPr/>
        </p:nvSpPr>
        <p:spPr>
          <a:xfrm>
            <a:off x="487680" y="5900928"/>
            <a:ext cx="26090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S&amp;R Associates</a:t>
            </a:r>
            <a:endParaRPr lang="en-US" sz="1267" dirty="0"/>
          </a:p>
        </p:txBody>
      </p:sp>
      <p:sp>
        <p:nvSpPr>
          <p:cNvPr id="116" name="Text 114"/>
          <p:cNvSpPr/>
          <p:nvPr/>
        </p:nvSpPr>
        <p:spPr>
          <a:xfrm>
            <a:off x="3230880" y="5900928"/>
            <a:ext cx="78028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2006</a:t>
            </a:r>
            <a:endParaRPr lang="en-US" sz="1173" dirty="0"/>
          </a:p>
        </p:txBody>
      </p:sp>
      <p:sp>
        <p:nvSpPr>
          <p:cNvPr id="117" name="Text 115"/>
          <p:cNvSpPr/>
          <p:nvPr/>
        </p:nvSpPr>
        <p:spPr>
          <a:xfrm>
            <a:off x="4133088" y="5900928"/>
            <a:ext cx="902208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20+</a:t>
            </a:r>
            <a:endParaRPr lang="en-US" sz="1173" dirty="0"/>
          </a:p>
        </p:txBody>
      </p:sp>
      <p:sp>
        <p:nvSpPr>
          <p:cNvPr id="118" name="Text 116"/>
          <p:cNvSpPr/>
          <p:nvPr/>
        </p:nvSpPr>
        <p:spPr>
          <a:xfrm>
            <a:off x="5157216" y="5900928"/>
            <a:ext cx="1048512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100+</a:t>
            </a:r>
            <a:endParaRPr lang="en-US" sz="1173" dirty="0"/>
          </a:p>
        </p:txBody>
      </p:sp>
      <p:sp>
        <p:nvSpPr>
          <p:cNvPr id="119" name="Text 117"/>
          <p:cNvSpPr/>
          <p:nvPr/>
        </p:nvSpPr>
        <p:spPr>
          <a:xfrm>
            <a:off x="6327648" y="5900928"/>
            <a:ext cx="755904" cy="524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73" dirty="0"/>
          </a:p>
        </p:txBody>
      </p:sp>
      <p:sp>
        <p:nvSpPr>
          <p:cNvPr id="120" name="Text 118"/>
          <p:cNvSpPr/>
          <p:nvPr/>
        </p:nvSpPr>
        <p:spPr>
          <a:xfrm>
            <a:off x="7205472" y="5900928"/>
            <a:ext cx="4230624" cy="474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73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High-end M&amp;A boutique. Founded by former Freshfields and Sullivan &amp; Cromwell lawyers. Highest revenue-per-partner model</a:t>
            </a:r>
            <a:endParaRPr lang="en-US" sz="1173" dirty="0"/>
          </a:p>
        </p:txBody>
      </p:sp>
      <p:sp>
        <p:nvSpPr>
          <p:cNvPr id="121" name="Shape 119"/>
          <p:cNvSpPr/>
          <p:nvPr/>
        </p:nvSpPr>
        <p:spPr>
          <a:xfrm>
            <a:off x="426720" y="6522720"/>
            <a:ext cx="11314176" cy="536448"/>
          </a:xfrm>
          <a:prstGeom prst="rect">
            <a:avLst/>
          </a:prstGeom>
          <a:solidFill>
            <a:srgbClr val="1C2B3A"/>
          </a:solidFill>
          <a:ln w="12700">
            <a:solidFill>
              <a:srgbClr val="1C2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22" name="Text 120"/>
          <p:cNvSpPr/>
          <p:nvPr/>
        </p:nvSpPr>
        <p:spPr>
          <a:xfrm>
            <a:off x="341376" y="6406896"/>
            <a:ext cx="268224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C99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IBLJ Billing Survey 2024 (averages) </a:t>
            </a:r>
            <a:endParaRPr lang="en-US" sz="1267" dirty="0"/>
          </a:p>
        </p:txBody>
      </p:sp>
      <p:sp>
        <p:nvSpPr>
          <p:cNvPr id="123" name="Shape 121"/>
          <p:cNvSpPr/>
          <p:nvPr/>
        </p:nvSpPr>
        <p:spPr>
          <a:xfrm>
            <a:off x="3267456" y="6534912"/>
            <a:ext cx="1292352" cy="487680"/>
          </a:xfrm>
          <a:prstGeom prst="rect">
            <a:avLst/>
          </a:prstGeom>
          <a:solidFill>
            <a:srgbClr val="1C3A4A"/>
          </a:solidFill>
          <a:ln w="6350">
            <a:solidFill>
              <a:srgbClr val="2C4A5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24" name="Text 122"/>
          <p:cNvSpPr/>
          <p:nvPr/>
        </p:nvSpPr>
        <p:spPr>
          <a:xfrm>
            <a:off x="2864012" y="6477000"/>
            <a:ext cx="1219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C8E8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Jr Assoc.</a:t>
            </a:r>
            <a:endParaRPr lang="en-US" sz="1000" dirty="0"/>
          </a:p>
        </p:txBody>
      </p:sp>
      <p:sp>
        <p:nvSpPr>
          <p:cNvPr id="125" name="Text 123"/>
          <p:cNvSpPr/>
          <p:nvPr/>
        </p:nvSpPr>
        <p:spPr>
          <a:xfrm>
            <a:off x="3169920" y="6564561"/>
            <a:ext cx="121920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C99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142</a:t>
            </a:r>
            <a:endParaRPr lang="en-US" sz="1267" dirty="0"/>
          </a:p>
        </p:txBody>
      </p:sp>
      <p:sp>
        <p:nvSpPr>
          <p:cNvPr id="126" name="Shape 124"/>
          <p:cNvSpPr/>
          <p:nvPr/>
        </p:nvSpPr>
        <p:spPr>
          <a:xfrm>
            <a:off x="4584192" y="6534912"/>
            <a:ext cx="1292352" cy="487680"/>
          </a:xfrm>
          <a:prstGeom prst="rect">
            <a:avLst/>
          </a:prstGeom>
          <a:solidFill>
            <a:srgbClr val="2C4A5A"/>
          </a:solidFill>
          <a:ln w="6350">
            <a:solidFill>
              <a:srgbClr val="2C4A5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27" name="Text 125"/>
          <p:cNvSpPr/>
          <p:nvPr/>
        </p:nvSpPr>
        <p:spPr>
          <a:xfrm>
            <a:off x="4023360" y="6477000"/>
            <a:ext cx="1219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C8E8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 Assoc.</a:t>
            </a:r>
            <a:endParaRPr lang="en-US" sz="1000" dirty="0"/>
          </a:p>
        </p:txBody>
      </p:sp>
      <p:sp>
        <p:nvSpPr>
          <p:cNvPr id="128" name="Text 126"/>
          <p:cNvSpPr/>
          <p:nvPr/>
        </p:nvSpPr>
        <p:spPr>
          <a:xfrm>
            <a:off x="4267200" y="6589776"/>
            <a:ext cx="121920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C99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203</a:t>
            </a:r>
            <a:endParaRPr lang="en-US" sz="1267" dirty="0"/>
          </a:p>
        </p:txBody>
      </p:sp>
      <p:sp>
        <p:nvSpPr>
          <p:cNvPr id="129" name="Shape 127"/>
          <p:cNvSpPr/>
          <p:nvPr/>
        </p:nvSpPr>
        <p:spPr>
          <a:xfrm>
            <a:off x="5900928" y="6534912"/>
            <a:ext cx="1292352" cy="487680"/>
          </a:xfrm>
          <a:prstGeom prst="rect">
            <a:avLst/>
          </a:prstGeom>
          <a:solidFill>
            <a:srgbClr val="1C3A4A"/>
          </a:solidFill>
          <a:ln w="6350">
            <a:solidFill>
              <a:srgbClr val="2C4A5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30" name="Text 128"/>
          <p:cNvSpPr/>
          <p:nvPr/>
        </p:nvSpPr>
        <p:spPr>
          <a:xfrm>
            <a:off x="5283200" y="6477000"/>
            <a:ext cx="1219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C8E8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Jr Partner</a:t>
            </a:r>
            <a:endParaRPr lang="en-US" sz="1000" dirty="0"/>
          </a:p>
        </p:txBody>
      </p:sp>
      <p:sp>
        <p:nvSpPr>
          <p:cNvPr id="131" name="Text 129"/>
          <p:cNvSpPr/>
          <p:nvPr/>
        </p:nvSpPr>
        <p:spPr>
          <a:xfrm>
            <a:off x="5646004" y="6589776"/>
            <a:ext cx="121920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C99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288</a:t>
            </a:r>
            <a:endParaRPr lang="en-US" sz="1267" dirty="0"/>
          </a:p>
        </p:txBody>
      </p:sp>
      <p:sp>
        <p:nvSpPr>
          <p:cNvPr id="132" name="Shape 130"/>
          <p:cNvSpPr/>
          <p:nvPr/>
        </p:nvSpPr>
        <p:spPr>
          <a:xfrm>
            <a:off x="7217664" y="6534912"/>
            <a:ext cx="1292352" cy="487680"/>
          </a:xfrm>
          <a:prstGeom prst="rect">
            <a:avLst/>
          </a:prstGeom>
          <a:solidFill>
            <a:srgbClr val="2C4A5A"/>
          </a:solidFill>
          <a:ln w="6350">
            <a:solidFill>
              <a:srgbClr val="2C4A5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33" name="Text 131"/>
          <p:cNvSpPr/>
          <p:nvPr/>
        </p:nvSpPr>
        <p:spPr>
          <a:xfrm>
            <a:off x="6473952" y="6477000"/>
            <a:ext cx="1219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C8E8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 Partner</a:t>
            </a:r>
            <a:endParaRPr lang="en-US" sz="1000" dirty="0"/>
          </a:p>
        </p:txBody>
      </p:sp>
      <p:sp>
        <p:nvSpPr>
          <p:cNvPr id="134" name="Text 132"/>
          <p:cNvSpPr/>
          <p:nvPr/>
        </p:nvSpPr>
        <p:spPr>
          <a:xfrm>
            <a:off x="6711881" y="6589776"/>
            <a:ext cx="121920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C99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348</a:t>
            </a:r>
            <a:endParaRPr lang="en-US" sz="1267" dirty="0"/>
          </a:p>
        </p:txBody>
      </p:sp>
      <p:sp>
        <p:nvSpPr>
          <p:cNvPr id="135" name="Shape 133"/>
          <p:cNvSpPr/>
          <p:nvPr/>
        </p:nvSpPr>
        <p:spPr>
          <a:xfrm>
            <a:off x="8534400" y="6534912"/>
            <a:ext cx="1292352" cy="487680"/>
          </a:xfrm>
          <a:prstGeom prst="rect">
            <a:avLst/>
          </a:prstGeom>
          <a:solidFill>
            <a:srgbClr val="1C3A4A"/>
          </a:solidFill>
          <a:ln w="6350">
            <a:solidFill>
              <a:srgbClr val="2C4A5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36" name="Text 134"/>
          <p:cNvSpPr/>
          <p:nvPr/>
        </p:nvSpPr>
        <p:spPr>
          <a:xfrm>
            <a:off x="7620000" y="6477000"/>
            <a:ext cx="1219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C8E8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Mgng Partner</a:t>
            </a:r>
            <a:endParaRPr lang="en-US" sz="1000" dirty="0"/>
          </a:p>
        </p:txBody>
      </p:sp>
      <p:sp>
        <p:nvSpPr>
          <p:cNvPr id="137" name="Text 135"/>
          <p:cNvSpPr/>
          <p:nvPr/>
        </p:nvSpPr>
        <p:spPr>
          <a:xfrm>
            <a:off x="7924800" y="6589776"/>
            <a:ext cx="121920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C99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458</a:t>
            </a:r>
            <a:endParaRPr lang="en-US" sz="1267" dirty="0"/>
          </a:p>
        </p:txBody>
      </p:sp>
      <p:sp>
        <p:nvSpPr>
          <p:cNvPr id="138" name="Shape 136"/>
          <p:cNvSpPr/>
          <p:nvPr/>
        </p:nvSpPr>
        <p:spPr>
          <a:xfrm>
            <a:off x="9851136" y="6534912"/>
            <a:ext cx="1292352" cy="487680"/>
          </a:xfrm>
          <a:prstGeom prst="rect">
            <a:avLst/>
          </a:prstGeom>
          <a:solidFill>
            <a:srgbClr val="2C4A5A"/>
          </a:solidFill>
          <a:ln w="6350">
            <a:solidFill>
              <a:srgbClr val="2C4A5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39" name="Text 137"/>
          <p:cNvSpPr/>
          <p:nvPr/>
        </p:nvSpPr>
        <p:spPr>
          <a:xfrm>
            <a:off x="8940800" y="6573151"/>
            <a:ext cx="1219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C8E8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Partner</a:t>
            </a:r>
            <a:endParaRPr lang="en-US" sz="1000" dirty="0"/>
          </a:p>
          <a:p>
            <a:r>
              <a:rPr lang="en-US" sz="1000" dirty="0">
                <a:solidFill>
                  <a:srgbClr val="C8E8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(top range)</a:t>
            </a:r>
            <a:endParaRPr lang="en-US" sz="1000" dirty="0"/>
          </a:p>
        </p:txBody>
      </p:sp>
      <p:sp>
        <p:nvSpPr>
          <p:cNvPr id="140" name="Text 138"/>
          <p:cNvSpPr/>
          <p:nvPr/>
        </p:nvSpPr>
        <p:spPr>
          <a:xfrm>
            <a:off x="9855200" y="6589776"/>
            <a:ext cx="121920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C99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500–750</a:t>
            </a:r>
            <a:endParaRPr lang="en-US" sz="1267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1753088" cy="243840"/>
          </a:xfrm>
          <a:prstGeom prst="rect">
            <a:avLst/>
          </a:prstGeom>
          <a:solidFill>
            <a:srgbClr val="CC5500"/>
          </a:solidFill>
          <a:ln w="12700">
            <a:solidFill>
              <a:srgbClr val="CC5500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" name="Text 1"/>
          <p:cNvSpPr/>
          <p:nvPr/>
        </p:nvSpPr>
        <p:spPr>
          <a:xfrm>
            <a:off x="487680" y="341376"/>
            <a:ext cx="11216640" cy="560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933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(ii) DR DELAYS often remain problematic – especially India</a:t>
            </a:r>
            <a:endParaRPr lang="en-US" sz="2933" dirty="0"/>
          </a:p>
        </p:txBody>
      </p:sp>
      <p:sp>
        <p:nvSpPr>
          <p:cNvPr id="4" name="Text 2"/>
          <p:cNvSpPr/>
          <p:nvPr/>
        </p:nvSpPr>
        <p:spPr>
          <a:xfrm>
            <a:off x="487680" y="902208"/>
            <a:ext cx="1121664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 litigation timelines, appeal structure and commercial dispute resolution — incl MEDIATION 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26720" y="1267968"/>
            <a:ext cx="2048256" cy="414528"/>
          </a:xfrm>
          <a:prstGeom prst="rect">
            <a:avLst/>
          </a:prstGeom>
          <a:solidFill>
            <a:srgbClr val="1C2B3A"/>
          </a:solidFill>
          <a:ln w="12700">
            <a:solidFill>
              <a:srgbClr val="1C2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" name="Text 4"/>
          <p:cNvSpPr/>
          <p:nvPr/>
        </p:nvSpPr>
        <p:spPr>
          <a:xfrm>
            <a:off x="475488" y="1267968"/>
            <a:ext cx="1975104" cy="414528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</a:t>
            </a:r>
            <a:endParaRPr lang="en-US" sz="1333" dirty="0"/>
          </a:p>
        </p:txBody>
      </p:sp>
      <p:sp>
        <p:nvSpPr>
          <p:cNvPr id="7" name="Shape 5"/>
          <p:cNvSpPr/>
          <p:nvPr/>
        </p:nvSpPr>
        <p:spPr>
          <a:xfrm>
            <a:off x="2511552" y="1267968"/>
            <a:ext cx="2828544" cy="414528"/>
          </a:xfrm>
          <a:prstGeom prst="rect">
            <a:avLst/>
          </a:prstGeom>
          <a:solidFill>
            <a:srgbClr val="1C2B3A"/>
          </a:solidFill>
          <a:ln w="12700">
            <a:solidFill>
              <a:srgbClr val="1C2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" name="Text 6"/>
          <p:cNvSpPr/>
          <p:nvPr/>
        </p:nvSpPr>
        <p:spPr>
          <a:xfrm>
            <a:off x="2560320" y="1267968"/>
            <a:ext cx="2755392" cy="414528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🇮🇳 India</a:t>
            </a:r>
            <a:endParaRPr lang="en-US" sz="1333" dirty="0"/>
          </a:p>
        </p:txBody>
      </p:sp>
      <p:sp>
        <p:nvSpPr>
          <p:cNvPr id="9" name="Shape 7"/>
          <p:cNvSpPr/>
          <p:nvPr/>
        </p:nvSpPr>
        <p:spPr>
          <a:xfrm>
            <a:off x="5376672" y="1267968"/>
            <a:ext cx="1975104" cy="414528"/>
          </a:xfrm>
          <a:prstGeom prst="rect">
            <a:avLst/>
          </a:prstGeom>
          <a:solidFill>
            <a:srgbClr val="1C2B3A"/>
          </a:solidFill>
          <a:ln w="12700">
            <a:solidFill>
              <a:srgbClr val="1C2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0" name="Text 8"/>
          <p:cNvSpPr/>
          <p:nvPr/>
        </p:nvSpPr>
        <p:spPr>
          <a:xfrm>
            <a:off x="5425440" y="1267968"/>
            <a:ext cx="1901952" cy="414528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🇸🇬 Singapore</a:t>
            </a:r>
            <a:endParaRPr lang="en-US" sz="1333" dirty="0"/>
          </a:p>
        </p:txBody>
      </p:sp>
      <p:sp>
        <p:nvSpPr>
          <p:cNvPr id="11" name="Shape 9"/>
          <p:cNvSpPr/>
          <p:nvPr/>
        </p:nvSpPr>
        <p:spPr>
          <a:xfrm>
            <a:off x="7388352" y="1267968"/>
            <a:ext cx="1975104" cy="414528"/>
          </a:xfrm>
          <a:prstGeom prst="rect">
            <a:avLst/>
          </a:prstGeom>
          <a:solidFill>
            <a:srgbClr val="1C2B3A"/>
          </a:solidFill>
          <a:ln w="12700">
            <a:solidFill>
              <a:srgbClr val="1C2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2" name="Text 10"/>
          <p:cNvSpPr/>
          <p:nvPr/>
        </p:nvSpPr>
        <p:spPr>
          <a:xfrm>
            <a:off x="7437120" y="1267968"/>
            <a:ext cx="1901952" cy="414528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🇭🇰 Hong Kong</a:t>
            </a:r>
            <a:endParaRPr lang="en-US" sz="1333" dirty="0"/>
          </a:p>
        </p:txBody>
      </p:sp>
      <p:sp>
        <p:nvSpPr>
          <p:cNvPr id="13" name="Shape 11"/>
          <p:cNvSpPr/>
          <p:nvPr/>
        </p:nvSpPr>
        <p:spPr>
          <a:xfrm>
            <a:off x="9400032" y="1267968"/>
            <a:ext cx="1975104" cy="414528"/>
          </a:xfrm>
          <a:prstGeom prst="rect">
            <a:avLst/>
          </a:prstGeom>
          <a:solidFill>
            <a:srgbClr val="1C2B3A"/>
          </a:solidFill>
          <a:ln w="12700">
            <a:solidFill>
              <a:srgbClr val="1C2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4" name="Text 12"/>
          <p:cNvSpPr/>
          <p:nvPr/>
        </p:nvSpPr>
        <p:spPr>
          <a:xfrm>
            <a:off x="9448800" y="1267968"/>
            <a:ext cx="1901952" cy="414528"/>
          </a:xfrm>
          <a:prstGeom prst="rect">
            <a:avLst/>
          </a:prstGeom>
          <a:noFill/>
          <a:ln/>
        </p:spPr>
        <p:txBody>
          <a:bodyPr wrap="square" lIns="33867" tIns="33867" rIns="33867" bIns="33867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🏴󠁧󠁢󠁥󠁮󠁧󠁿 England</a:t>
            </a:r>
            <a:endParaRPr lang="en-US" sz="1333" dirty="0"/>
          </a:p>
        </p:txBody>
      </p:sp>
      <p:sp>
        <p:nvSpPr>
          <p:cNvPr id="15" name="Shape 13"/>
          <p:cNvSpPr/>
          <p:nvPr/>
        </p:nvSpPr>
        <p:spPr>
          <a:xfrm>
            <a:off x="426720" y="1706880"/>
            <a:ext cx="2048256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6" name="Text 14"/>
          <p:cNvSpPr/>
          <p:nvPr/>
        </p:nvSpPr>
        <p:spPr>
          <a:xfrm>
            <a:off x="487680" y="1731264"/>
            <a:ext cx="19507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instance</a:t>
            </a:r>
            <a:endParaRPr lang="en-US" sz="1200" dirty="0"/>
          </a:p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(commercial B2B)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511552" y="1706880"/>
            <a:ext cx="282854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8" name="Text 16"/>
          <p:cNvSpPr/>
          <p:nvPr/>
        </p:nvSpPr>
        <p:spPr>
          <a:xfrm>
            <a:off x="2572512" y="1731264"/>
            <a:ext cx="273100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33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5–15 yrs (general courts)</a:t>
            </a:r>
            <a:endParaRPr lang="en-US" sz="1133" b="1" dirty="0"/>
          </a:p>
          <a:p>
            <a:r>
              <a:rPr lang="en-US" sz="1133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18–36 mths (Commercial Courts)</a:t>
            </a:r>
            <a:endParaRPr lang="en-US" sz="1133" b="1" dirty="0"/>
          </a:p>
          <a:p>
            <a:r>
              <a:rPr lang="en-US" sz="1133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~9–12 yr national avg</a:t>
            </a:r>
            <a:endParaRPr lang="en-US" sz="1133" b="1" dirty="0"/>
          </a:p>
        </p:txBody>
      </p:sp>
      <p:sp>
        <p:nvSpPr>
          <p:cNvPr id="19" name="Shape 17"/>
          <p:cNvSpPr/>
          <p:nvPr/>
        </p:nvSpPr>
        <p:spPr>
          <a:xfrm>
            <a:off x="5376672" y="1706880"/>
            <a:ext cx="197510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0" name="Text 18"/>
          <p:cNvSpPr/>
          <p:nvPr/>
        </p:nvSpPr>
        <p:spPr>
          <a:xfrm>
            <a:off x="5437632" y="17312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12–24 months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7388352" y="1706880"/>
            <a:ext cx="197510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2" name="Text 20"/>
          <p:cNvSpPr/>
          <p:nvPr/>
        </p:nvSpPr>
        <p:spPr>
          <a:xfrm>
            <a:off x="7449312" y="17312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24+ months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9400032" y="1706880"/>
            <a:ext cx="197510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4" name="Text 22"/>
          <p:cNvSpPr/>
          <p:nvPr/>
        </p:nvSpPr>
        <p:spPr>
          <a:xfrm>
            <a:off x="9460992" y="17312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18–30+ months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26720" y="2316480"/>
            <a:ext cx="2048256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6" name="Text 24"/>
          <p:cNvSpPr/>
          <p:nvPr/>
        </p:nvSpPr>
        <p:spPr>
          <a:xfrm>
            <a:off x="487680" y="2340864"/>
            <a:ext cx="19507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appeal</a:t>
            </a:r>
            <a:endParaRPr lang="en-US" sz="1200" dirty="0"/>
          </a:p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(duration)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2511552" y="2316480"/>
            <a:ext cx="282854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8" name="Text 26"/>
          <p:cNvSpPr/>
          <p:nvPr/>
        </p:nvSpPr>
        <p:spPr>
          <a:xfrm>
            <a:off x="2572512" y="2340864"/>
            <a:ext cx="273100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33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3–10 yrs additional</a:t>
            </a:r>
            <a:endParaRPr lang="en-US" sz="1133" b="1" dirty="0"/>
          </a:p>
          <a:p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(High Court; 62 lakh pending)</a:t>
            </a:r>
            <a:endParaRPr lang="en-US" sz="1133" dirty="0"/>
          </a:p>
        </p:txBody>
      </p:sp>
      <p:sp>
        <p:nvSpPr>
          <p:cNvPr id="29" name="Shape 27"/>
          <p:cNvSpPr/>
          <p:nvPr/>
        </p:nvSpPr>
        <p:spPr>
          <a:xfrm>
            <a:off x="5376672" y="2316480"/>
            <a:ext cx="197510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0" name="Text 28"/>
          <p:cNvSpPr/>
          <p:nvPr/>
        </p:nvSpPr>
        <p:spPr>
          <a:xfrm>
            <a:off x="5437632" y="23408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6–12 months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7388352" y="2316480"/>
            <a:ext cx="197510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2" name="Text 30"/>
          <p:cNvSpPr/>
          <p:nvPr/>
        </p:nvSpPr>
        <p:spPr>
          <a:xfrm>
            <a:off x="7449312" y="23408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12–18 months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9400032" y="2316480"/>
            <a:ext cx="197510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4" name="Text 32"/>
          <p:cNvSpPr/>
          <p:nvPr/>
        </p:nvSpPr>
        <p:spPr>
          <a:xfrm>
            <a:off x="9460992" y="23408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12–18 months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426720" y="2926080"/>
            <a:ext cx="2048256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6" name="Text 34"/>
          <p:cNvSpPr/>
          <p:nvPr/>
        </p:nvSpPr>
        <p:spPr>
          <a:xfrm>
            <a:off x="487680" y="2950464"/>
            <a:ext cx="19507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Appeal rate</a:t>
            </a:r>
            <a:endParaRPr lang="en-US" sz="1200" dirty="0"/>
          </a:p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(est. civil)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2511552" y="2926080"/>
            <a:ext cx="282854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8" name="Text 36"/>
          <p:cNvSpPr/>
          <p:nvPr/>
        </p:nvSpPr>
        <p:spPr>
          <a:xfrm>
            <a:off x="2572512" y="2950464"/>
            <a:ext cx="273100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33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high — ~50–70%+</a:t>
            </a:r>
            <a:endParaRPr lang="en-US" sz="1133" b="1" dirty="0"/>
          </a:p>
          <a:p>
            <a:r>
              <a:rPr lang="en-US" sz="1133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civil decrees appealed;</a:t>
            </a:r>
            <a:endParaRPr lang="en-US" sz="1133" b="1" dirty="0"/>
          </a:p>
          <a:p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permission required</a:t>
            </a:r>
            <a:endParaRPr lang="en-US" sz="1133" dirty="0"/>
          </a:p>
        </p:txBody>
      </p:sp>
      <p:sp>
        <p:nvSpPr>
          <p:cNvPr id="39" name="Shape 37"/>
          <p:cNvSpPr/>
          <p:nvPr/>
        </p:nvSpPr>
        <p:spPr>
          <a:xfrm>
            <a:off x="5376672" y="2926080"/>
            <a:ext cx="197510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0" name="Text 38"/>
          <p:cNvSpPr/>
          <p:nvPr/>
        </p:nvSpPr>
        <p:spPr>
          <a:xfrm>
            <a:off x="5437632" y="29504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~10–20%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7388352" y="2926080"/>
            <a:ext cx="197510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2" name="Text 40"/>
          <p:cNvSpPr/>
          <p:nvPr/>
        </p:nvSpPr>
        <p:spPr>
          <a:xfrm>
            <a:off x="7449312" y="29504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~10–20%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9400032" y="2926080"/>
            <a:ext cx="197510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4" name="Text 42"/>
          <p:cNvSpPr/>
          <p:nvPr/>
        </p:nvSpPr>
        <p:spPr>
          <a:xfrm>
            <a:off x="9460992" y="29504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~5–15%</a:t>
            </a:r>
            <a:endParaRPr lang="en-US" sz="1200" dirty="0"/>
          </a:p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(many refused</a:t>
            </a:r>
            <a:endParaRPr lang="en-US" sz="1200" dirty="0"/>
          </a:p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leave)</a:t>
            </a:r>
            <a:endParaRPr lang="en-US" sz="1200" dirty="0"/>
          </a:p>
        </p:txBody>
      </p:sp>
      <p:sp>
        <p:nvSpPr>
          <p:cNvPr id="45" name="Shape 43"/>
          <p:cNvSpPr/>
          <p:nvPr/>
        </p:nvSpPr>
        <p:spPr>
          <a:xfrm>
            <a:off x="426720" y="3535680"/>
            <a:ext cx="2048256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6" name="Text 44"/>
          <p:cNvSpPr/>
          <p:nvPr/>
        </p:nvSpPr>
        <p:spPr>
          <a:xfrm>
            <a:off x="487680" y="3560064"/>
            <a:ext cx="19507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Permission to</a:t>
            </a:r>
            <a:endParaRPr lang="en-US" sz="1200" dirty="0"/>
          </a:p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appeal?</a:t>
            </a:r>
            <a:endParaRPr lang="en-US" sz="1200" dirty="0"/>
          </a:p>
        </p:txBody>
      </p:sp>
      <p:sp>
        <p:nvSpPr>
          <p:cNvPr id="47" name="Shape 45"/>
          <p:cNvSpPr/>
          <p:nvPr/>
        </p:nvSpPr>
        <p:spPr>
          <a:xfrm>
            <a:off x="2511552" y="3535680"/>
            <a:ext cx="282854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8" name="Text 46"/>
          <p:cNvSpPr/>
          <p:nvPr/>
        </p:nvSpPr>
        <p:spPr>
          <a:xfrm>
            <a:off x="2572512" y="3560064"/>
            <a:ext cx="273100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— s.96 CPC right</a:t>
            </a:r>
            <a:endParaRPr lang="en-US" sz="1133" dirty="0"/>
          </a:p>
          <a:p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first appeal; SLP</a:t>
            </a:r>
            <a:endParaRPr lang="en-US" sz="1133" dirty="0"/>
          </a:p>
          <a:p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SC (Art.136)</a:t>
            </a:r>
            <a:endParaRPr lang="en-US" sz="1133" dirty="0"/>
          </a:p>
        </p:txBody>
      </p:sp>
      <p:sp>
        <p:nvSpPr>
          <p:cNvPr id="49" name="Shape 47"/>
          <p:cNvSpPr/>
          <p:nvPr/>
        </p:nvSpPr>
        <p:spPr>
          <a:xfrm>
            <a:off x="5376672" y="3535680"/>
            <a:ext cx="197510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0" name="Text 48"/>
          <p:cNvSpPr/>
          <p:nvPr/>
        </p:nvSpPr>
        <p:spPr>
          <a:xfrm>
            <a:off x="5437632" y="35600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</a:t>
            </a:r>
            <a:endParaRPr lang="en-US" sz="1200" dirty="0"/>
          </a:p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(&gt;S$250k: right)</a:t>
            </a:r>
            <a:endParaRPr lang="en-US" sz="1200" dirty="0"/>
          </a:p>
        </p:txBody>
      </p:sp>
      <p:sp>
        <p:nvSpPr>
          <p:cNvPr id="51" name="Shape 49"/>
          <p:cNvSpPr/>
          <p:nvPr/>
        </p:nvSpPr>
        <p:spPr>
          <a:xfrm>
            <a:off x="7388352" y="3535680"/>
            <a:ext cx="197510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2" name="Text 50"/>
          <p:cNvSpPr/>
          <p:nvPr/>
        </p:nvSpPr>
        <p:spPr>
          <a:xfrm>
            <a:off x="7449312" y="35600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(CFI→CA)</a:t>
            </a:r>
            <a:endParaRPr lang="en-US" sz="1200" dirty="0"/>
          </a:p>
          <a:p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(DC→CA)</a:t>
            </a:r>
            <a:endParaRPr lang="en-US" sz="1200" dirty="0"/>
          </a:p>
        </p:txBody>
      </p:sp>
      <p:sp>
        <p:nvSpPr>
          <p:cNvPr id="53" name="Shape 51"/>
          <p:cNvSpPr/>
          <p:nvPr/>
        </p:nvSpPr>
        <p:spPr>
          <a:xfrm>
            <a:off x="9400032" y="3535680"/>
            <a:ext cx="197510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4" name="Text 52"/>
          <p:cNvSpPr/>
          <p:nvPr/>
        </p:nvSpPr>
        <p:spPr>
          <a:xfrm>
            <a:off x="9460992" y="35600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strict</a:t>
            </a:r>
            <a:endParaRPr lang="en-US" sz="1200" dirty="0"/>
          </a:p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'real prospect'</a:t>
            </a:r>
            <a:endParaRPr lang="en-US" sz="1200" dirty="0"/>
          </a:p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</a:t>
            </a:r>
            <a:endParaRPr lang="en-US" sz="1200" dirty="0"/>
          </a:p>
        </p:txBody>
      </p:sp>
      <p:sp>
        <p:nvSpPr>
          <p:cNvPr id="55" name="Shape 53"/>
          <p:cNvSpPr/>
          <p:nvPr/>
        </p:nvSpPr>
        <p:spPr>
          <a:xfrm>
            <a:off x="426720" y="4145280"/>
            <a:ext cx="2048256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6" name="Text 54"/>
          <p:cNvSpPr/>
          <p:nvPr/>
        </p:nvSpPr>
        <p:spPr>
          <a:xfrm>
            <a:off x="487680" y="4169664"/>
            <a:ext cx="19507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Specialist</a:t>
            </a:r>
            <a:endParaRPr lang="en-US" sz="1200" dirty="0"/>
          </a:p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court?</a:t>
            </a:r>
            <a:endParaRPr lang="en-US" sz="1200" dirty="0"/>
          </a:p>
        </p:txBody>
      </p:sp>
      <p:sp>
        <p:nvSpPr>
          <p:cNvPr id="57" name="Shape 55"/>
          <p:cNvSpPr/>
          <p:nvPr/>
        </p:nvSpPr>
        <p:spPr>
          <a:xfrm>
            <a:off x="2511552" y="4145280"/>
            <a:ext cx="282854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8" name="Text 56"/>
          <p:cNvSpPr/>
          <p:nvPr/>
        </p:nvSpPr>
        <p:spPr>
          <a:xfrm>
            <a:off x="2572512" y="4169664"/>
            <a:ext cx="273100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Commercial</a:t>
            </a:r>
            <a:r>
              <a:rPr lang="en-US" sz="1133" dirty="0"/>
              <a:t> </a:t>
            </a:r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Courts Act 2015;</a:t>
            </a:r>
            <a:endParaRPr lang="en-US" sz="1133" dirty="0"/>
          </a:p>
          <a:p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spec. value ≥ ₹3L</a:t>
            </a:r>
            <a:endParaRPr lang="en-US" sz="1133" dirty="0"/>
          </a:p>
        </p:txBody>
      </p:sp>
      <p:sp>
        <p:nvSpPr>
          <p:cNvPr id="59" name="Shape 57"/>
          <p:cNvSpPr/>
          <p:nvPr/>
        </p:nvSpPr>
        <p:spPr>
          <a:xfrm>
            <a:off x="5376672" y="4145280"/>
            <a:ext cx="197510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0" name="Text 58"/>
          <p:cNvSpPr/>
          <p:nvPr/>
        </p:nvSpPr>
        <p:spPr>
          <a:xfrm>
            <a:off x="5437632" y="41696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SICC</a:t>
            </a:r>
            <a:endParaRPr lang="en-US" sz="1200" dirty="0"/>
          </a:p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(international);</a:t>
            </a:r>
            <a:endParaRPr lang="en-US" sz="1200" dirty="0"/>
          </a:p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Court</a:t>
            </a:r>
            <a:endParaRPr lang="en-US" sz="1200" dirty="0"/>
          </a:p>
        </p:txBody>
      </p:sp>
      <p:sp>
        <p:nvSpPr>
          <p:cNvPr id="61" name="Shape 59"/>
          <p:cNvSpPr/>
          <p:nvPr/>
        </p:nvSpPr>
        <p:spPr>
          <a:xfrm>
            <a:off x="7388352" y="4145280"/>
            <a:ext cx="197510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2" name="Text 60"/>
          <p:cNvSpPr/>
          <p:nvPr/>
        </p:nvSpPr>
        <p:spPr>
          <a:xfrm>
            <a:off x="7449312" y="41696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CFI</a:t>
            </a:r>
            <a:endParaRPr lang="en-US" sz="1200" dirty="0"/>
          </a:p>
          <a:p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List</a:t>
            </a:r>
            <a:endParaRPr lang="en-US" sz="1200" dirty="0"/>
          </a:p>
        </p:txBody>
      </p:sp>
      <p:sp>
        <p:nvSpPr>
          <p:cNvPr id="63" name="Shape 61"/>
          <p:cNvSpPr/>
          <p:nvPr/>
        </p:nvSpPr>
        <p:spPr>
          <a:xfrm>
            <a:off x="9400032" y="4145280"/>
            <a:ext cx="197510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4" name="Text 62"/>
          <p:cNvSpPr/>
          <p:nvPr/>
        </p:nvSpPr>
        <p:spPr>
          <a:xfrm>
            <a:off x="9460992" y="41696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King's</a:t>
            </a:r>
            <a:endParaRPr lang="en-US" sz="1200" dirty="0"/>
          </a:p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Bench Division</a:t>
            </a:r>
            <a:endParaRPr lang="en-US" sz="1200" dirty="0"/>
          </a:p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Ct</a:t>
            </a:r>
            <a:endParaRPr lang="en-US" sz="1200" dirty="0"/>
          </a:p>
        </p:txBody>
      </p:sp>
      <p:sp>
        <p:nvSpPr>
          <p:cNvPr id="65" name="Shape 63"/>
          <p:cNvSpPr/>
          <p:nvPr/>
        </p:nvSpPr>
        <p:spPr>
          <a:xfrm>
            <a:off x="426720" y="4754880"/>
            <a:ext cx="2048256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6" name="Text 64"/>
          <p:cNvSpPr/>
          <p:nvPr/>
        </p:nvSpPr>
        <p:spPr>
          <a:xfrm>
            <a:off x="487680" y="4779264"/>
            <a:ext cx="19507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</a:t>
            </a:r>
            <a:endParaRPr lang="en-US" sz="1200" dirty="0"/>
          </a:p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pre-trial MEDIATION?</a:t>
            </a:r>
            <a:endParaRPr lang="en-US" sz="1200" dirty="0"/>
          </a:p>
        </p:txBody>
      </p:sp>
      <p:sp>
        <p:nvSpPr>
          <p:cNvPr id="67" name="Shape 65"/>
          <p:cNvSpPr/>
          <p:nvPr/>
        </p:nvSpPr>
        <p:spPr>
          <a:xfrm>
            <a:off x="2511552" y="4754880"/>
            <a:ext cx="282854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8" name="Text 66"/>
          <p:cNvSpPr/>
          <p:nvPr/>
        </p:nvSpPr>
        <p:spPr>
          <a:xfrm>
            <a:off x="2572512" y="4779264"/>
            <a:ext cx="273100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CCA s.12A</a:t>
            </a:r>
            <a:r>
              <a:rPr lang="en-US" sz="1133" dirty="0"/>
              <a:t> </a:t>
            </a:r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(commercial suits);</a:t>
            </a:r>
            <a:r>
              <a:rPr lang="en-US" sz="1133" dirty="0"/>
              <a:t> </a:t>
            </a:r>
            <a:r>
              <a:rPr lang="en-US" sz="1133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Mediation Act 2023</a:t>
            </a:r>
            <a:r>
              <a:rPr lang="en-US" sz="1133" b="1" dirty="0"/>
              <a:t> </a:t>
            </a:r>
            <a:r>
              <a:rPr lang="en-US" sz="1133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(all civil/commercial)</a:t>
            </a:r>
            <a:endParaRPr lang="en-US" sz="1133" b="1" dirty="0"/>
          </a:p>
        </p:txBody>
      </p:sp>
      <p:sp>
        <p:nvSpPr>
          <p:cNvPr id="69" name="Shape 67"/>
          <p:cNvSpPr/>
          <p:nvPr/>
        </p:nvSpPr>
        <p:spPr>
          <a:xfrm>
            <a:off x="5376672" y="4754880"/>
            <a:ext cx="197510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0" name="Text 68"/>
          <p:cNvSpPr/>
          <p:nvPr/>
        </p:nvSpPr>
        <p:spPr>
          <a:xfrm>
            <a:off x="5437632" y="47792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judicial</a:t>
            </a:r>
            <a:endParaRPr lang="en-US" sz="1200" dirty="0"/>
          </a:p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management;</a:t>
            </a:r>
            <a:endParaRPr lang="en-US" sz="1200" dirty="0"/>
          </a:p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SMC/SIMC</a:t>
            </a:r>
            <a:endParaRPr lang="en-US" sz="1200" dirty="0"/>
          </a:p>
        </p:txBody>
      </p:sp>
      <p:sp>
        <p:nvSpPr>
          <p:cNvPr id="71" name="Shape 69"/>
          <p:cNvSpPr/>
          <p:nvPr/>
        </p:nvSpPr>
        <p:spPr>
          <a:xfrm>
            <a:off x="7388352" y="4754880"/>
            <a:ext cx="197510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2" name="Text 70"/>
          <p:cNvSpPr/>
          <p:nvPr/>
        </p:nvSpPr>
        <p:spPr>
          <a:xfrm>
            <a:off x="7449312" y="47792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Court-annexed</a:t>
            </a:r>
            <a:endParaRPr lang="en-US" sz="1200" dirty="0"/>
          </a:p>
          <a:p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scheme; active</a:t>
            </a:r>
            <a:endParaRPr lang="en-US" sz="1200" dirty="0"/>
          </a:p>
          <a:p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judicial push</a:t>
            </a:r>
            <a:endParaRPr lang="en-US" sz="1200" dirty="0"/>
          </a:p>
        </p:txBody>
      </p:sp>
      <p:sp>
        <p:nvSpPr>
          <p:cNvPr id="73" name="Shape 71"/>
          <p:cNvSpPr/>
          <p:nvPr/>
        </p:nvSpPr>
        <p:spPr>
          <a:xfrm>
            <a:off x="9400032" y="4754880"/>
            <a:ext cx="197510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4" name="Text 72"/>
          <p:cNvSpPr/>
          <p:nvPr/>
        </p:nvSpPr>
        <p:spPr>
          <a:xfrm>
            <a:off x="9460992" y="47792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 may order;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 mediation;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mandatory</a:t>
            </a:r>
            <a:endParaRPr lang="en-US" sz="1200" dirty="0"/>
          </a:p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pre-action</a:t>
            </a:r>
            <a:endParaRPr lang="en-US" sz="1200" dirty="0"/>
          </a:p>
        </p:txBody>
      </p:sp>
      <p:sp>
        <p:nvSpPr>
          <p:cNvPr id="75" name="Shape 73"/>
          <p:cNvSpPr/>
          <p:nvPr/>
        </p:nvSpPr>
        <p:spPr>
          <a:xfrm>
            <a:off x="426720" y="5364480"/>
            <a:ext cx="2048256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6" name="Text 74"/>
          <p:cNvSpPr/>
          <p:nvPr/>
        </p:nvSpPr>
        <p:spPr>
          <a:xfrm>
            <a:off x="487680" y="5388864"/>
            <a:ext cx="19507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MEDIATION</a:t>
            </a:r>
            <a:endParaRPr lang="en-US" sz="1200" dirty="0"/>
          </a:p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maturity</a:t>
            </a:r>
            <a:endParaRPr lang="en-US" sz="1200" dirty="0"/>
          </a:p>
        </p:txBody>
      </p:sp>
      <p:sp>
        <p:nvSpPr>
          <p:cNvPr id="77" name="Shape 75"/>
          <p:cNvSpPr/>
          <p:nvPr/>
        </p:nvSpPr>
        <p:spPr>
          <a:xfrm>
            <a:off x="2511552" y="5364480"/>
            <a:ext cx="282854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8" name="Text 76"/>
          <p:cNvSpPr/>
          <p:nvPr/>
        </p:nvSpPr>
        <p:spPr>
          <a:xfrm>
            <a:off x="2572512" y="5388864"/>
            <a:ext cx="273100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stage — cultural</a:t>
            </a:r>
            <a:r>
              <a:rPr lang="en-US" sz="1133" dirty="0"/>
              <a:t> </a:t>
            </a:r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resistance; CAMP/IIAM/SAMA slowly growing;</a:t>
            </a:r>
            <a:endParaRPr lang="en-US" sz="1133" dirty="0"/>
          </a:p>
          <a:p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NALSA mandatory</a:t>
            </a:r>
            <a:r>
              <a:rPr lang="en-US" sz="1133" dirty="0"/>
              <a:t> </a:t>
            </a:r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</a:t>
            </a:r>
            <a:endParaRPr lang="en-US" sz="1133" dirty="0"/>
          </a:p>
        </p:txBody>
      </p:sp>
      <p:sp>
        <p:nvSpPr>
          <p:cNvPr id="79" name="Shape 77"/>
          <p:cNvSpPr/>
          <p:nvPr/>
        </p:nvSpPr>
        <p:spPr>
          <a:xfrm>
            <a:off x="5376672" y="5364480"/>
            <a:ext cx="197510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0" name="Text 78"/>
          <p:cNvSpPr/>
          <p:nvPr/>
        </p:nvSpPr>
        <p:spPr>
          <a:xfrm>
            <a:off x="5437632" y="53888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Mature — SIMC;</a:t>
            </a:r>
            <a:endParaRPr lang="en-US" sz="1200" dirty="0"/>
          </a:p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SMC; very strong</a:t>
            </a:r>
            <a:endParaRPr lang="en-US" sz="1200" dirty="0"/>
          </a:p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judicial push</a:t>
            </a:r>
            <a:endParaRPr lang="en-US" sz="1200" dirty="0"/>
          </a:p>
        </p:txBody>
      </p:sp>
      <p:sp>
        <p:nvSpPr>
          <p:cNvPr id="81" name="Shape 79"/>
          <p:cNvSpPr/>
          <p:nvPr/>
        </p:nvSpPr>
        <p:spPr>
          <a:xfrm>
            <a:off x="7388352" y="5364480"/>
            <a:ext cx="197510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2" name="Text 80"/>
          <p:cNvSpPr/>
          <p:nvPr/>
        </p:nvSpPr>
        <p:spPr>
          <a:xfrm>
            <a:off x="7449312" y="53888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Mature — HMC;</a:t>
            </a:r>
            <a:endParaRPr lang="en-US" sz="1200" dirty="0"/>
          </a:p>
          <a:p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HKIAC; courts</a:t>
            </a:r>
            <a:endParaRPr lang="en-US" sz="1200" dirty="0"/>
          </a:p>
          <a:p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active</a:t>
            </a:r>
            <a:endParaRPr lang="en-US" sz="1200" dirty="0"/>
          </a:p>
        </p:txBody>
      </p:sp>
      <p:sp>
        <p:nvSpPr>
          <p:cNvPr id="83" name="Shape 81"/>
          <p:cNvSpPr/>
          <p:nvPr/>
        </p:nvSpPr>
        <p:spPr>
          <a:xfrm>
            <a:off x="9400032" y="5364480"/>
            <a:ext cx="1975104" cy="585216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4" name="Text 82"/>
          <p:cNvSpPr/>
          <p:nvPr/>
        </p:nvSpPr>
        <p:spPr>
          <a:xfrm>
            <a:off x="9460992" y="53888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Established and</a:t>
            </a:r>
            <a:endParaRPr lang="en-US" sz="1200" dirty="0"/>
          </a:p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growing; post-Woolf reforms;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funder mkt</a:t>
            </a:r>
            <a:endParaRPr lang="en-US" sz="1200" dirty="0"/>
          </a:p>
        </p:txBody>
      </p:sp>
      <p:sp>
        <p:nvSpPr>
          <p:cNvPr id="85" name="Shape 83"/>
          <p:cNvSpPr/>
          <p:nvPr/>
        </p:nvSpPr>
        <p:spPr>
          <a:xfrm>
            <a:off x="426720" y="5974080"/>
            <a:ext cx="2048256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6" name="Text 84"/>
          <p:cNvSpPr/>
          <p:nvPr/>
        </p:nvSpPr>
        <p:spPr>
          <a:xfrm>
            <a:off x="487680" y="5998464"/>
            <a:ext cx="19507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Pending case</a:t>
            </a:r>
            <a:endParaRPr lang="en-US" sz="1200" dirty="0"/>
          </a:p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crisis severity</a:t>
            </a:r>
            <a:endParaRPr lang="en-US" sz="1200" dirty="0"/>
          </a:p>
        </p:txBody>
      </p:sp>
      <p:sp>
        <p:nvSpPr>
          <p:cNvPr id="87" name="Shape 85"/>
          <p:cNvSpPr/>
          <p:nvPr/>
        </p:nvSpPr>
        <p:spPr>
          <a:xfrm>
            <a:off x="2511552" y="5974080"/>
            <a:ext cx="282854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8" name="Text 86"/>
          <p:cNvSpPr/>
          <p:nvPr/>
        </p:nvSpPr>
        <p:spPr>
          <a:xfrm>
            <a:off x="2572512" y="5998464"/>
            <a:ext cx="273100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Severe — 5.4 crore;</a:t>
            </a:r>
            <a:r>
              <a:rPr lang="en-US" sz="1133" dirty="0"/>
              <a:t> </a:t>
            </a:r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rising 0.2 cr/yr;</a:t>
            </a:r>
            <a:endParaRPr lang="en-US" sz="1133" dirty="0"/>
          </a:p>
          <a:p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324-year NITI Aayog</a:t>
            </a:r>
            <a:r>
              <a:rPr lang="en-US" sz="1133" dirty="0"/>
              <a:t> </a:t>
            </a:r>
            <a:r>
              <a:rPr lang="en-US" sz="1133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clearance estimate</a:t>
            </a:r>
            <a:endParaRPr lang="en-US" sz="1133" dirty="0"/>
          </a:p>
        </p:txBody>
      </p:sp>
      <p:sp>
        <p:nvSpPr>
          <p:cNvPr id="89" name="Shape 87"/>
          <p:cNvSpPr/>
          <p:nvPr/>
        </p:nvSpPr>
        <p:spPr>
          <a:xfrm>
            <a:off x="5376672" y="5974080"/>
            <a:ext cx="197510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90" name="Text 88"/>
          <p:cNvSpPr/>
          <p:nvPr/>
        </p:nvSpPr>
        <p:spPr>
          <a:xfrm>
            <a:off x="5437632" y="5998464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Managed;</a:t>
            </a:r>
            <a:endParaRPr lang="en-US" sz="1200" dirty="0"/>
          </a:p>
          <a:p>
            <a:r>
              <a:rPr lang="en-US" sz="1200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reform</a:t>
            </a:r>
            <a:endParaRPr lang="en-US" sz="1200" dirty="0"/>
          </a:p>
        </p:txBody>
      </p:sp>
      <p:sp>
        <p:nvSpPr>
          <p:cNvPr id="91" name="Shape 89"/>
          <p:cNvSpPr/>
          <p:nvPr/>
        </p:nvSpPr>
        <p:spPr>
          <a:xfrm>
            <a:off x="7388352" y="5974080"/>
            <a:ext cx="2011680" cy="542544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92" name="Text 90"/>
          <p:cNvSpPr/>
          <p:nvPr/>
        </p:nvSpPr>
        <p:spPr>
          <a:xfrm>
            <a:off x="7327392" y="5949696"/>
            <a:ext cx="1999488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 non-refoulement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strain; </a:t>
            </a:r>
            <a:r>
              <a:rPr lang="en-US" sz="1200" dirty="0" err="1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NRcases</a:t>
            </a:r>
            <a:endParaRPr lang="en-US" sz="1200" dirty="0"/>
          </a:p>
        </p:txBody>
      </p:sp>
      <p:sp>
        <p:nvSpPr>
          <p:cNvPr id="93" name="Shape 91"/>
          <p:cNvSpPr/>
          <p:nvPr/>
        </p:nvSpPr>
        <p:spPr>
          <a:xfrm>
            <a:off x="9400032" y="5974080"/>
            <a:ext cx="1975104" cy="585216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94" name="Text 92"/>
          <p:cNvSpPr/>
          <p:nvPr/>
        </p:nvSpPr>
        <p:spPr>
          <a:xfrm>
            <a:off x="9400032" y="5916281"/>
            <a:ext cx="1877568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Post-pandemic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backlog; 82.9 </a:t>
            </a:r>
            <a:r>
              <a:rPr lang="en-US" sz="1200" dirty="0" err="1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wks</a:t>
            </a:r>
            <a:r>
              <a:rPr lang="en-US" sz="1200" dirty="0"/>
              <a:t> </a:t>
            </a:r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to trial;</a:t>
            </a:r>
            <a:endParaRPr lang="en-US" sz="1200" dirty="0"/>
          </a:p>
          <a:p>
            <a:r>
              <a:rPr lang="en-US" sz="1200" dirty="0">
                <a:solidFill>
                  <a:srgbClr val="3A1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improving slowly</a:t>
            </a:r>
            <a:endParaRPr lang="en-US" sz="1200" dirty="0"/>
          </a:p>
        </p:txBody>
      </p:sp>
      <p:sp>
        <p:nvSpPr>
          <p:cNvPr id="95" name="Shape 93"/>
          <p:cNvSpPr/>
          <p:nvPr/>
        </p:nvSpPr>
        <p:spPr>
          <a:xfrm>
            <a:off x="219456" y="6516624"/>
            <a:ext cx="11314176" cy="438912"/>
          </a:xfrm>
          <a:prstGeom prst="rect">
            <a:avLst/>
          </a:prstGeom>
          <a:solidFill>
            <a:srgbClr val="1C2B3A"/>
          </a:solidFill>
          <a:ln w="12700">
            <a:solidFill>
              <a:srgbClr val="1C2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96" name="Text 94"/>
          <p:cNvSpPr/>
          <p:nvPr/>
        </p:nvSpPr>
        <p:spPr>
          <a:xfrm>
            <a:off x="329184" y="6467856"/>
            <a:ext cx="1109472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India's Commercial Courts Act 2015 and </a:t>
            </a:r>
            <a:r>
              <a:rPr lang="en-US" sz="1200" i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</a:t>
            </a: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Mediation Act 2023 are significant reforms — but chronic judge shortages, adjournment culture and ultra-broad appeal rights mean India remains far slower than Singapore, Australia or England for commercial dispute resolution. The mediation culture gap is wide but legislative foundations are now in place.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219456"/>
            <a:ext cx="112166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733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in Malaysia </a:t>
            </a:r>
            <a:r>
              <a:rPr lang="en-US" sz="3733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so </a:t>
            </a:r>
            <a:r>
              <a:rPr lang="en-US" sz="3733" dirty="0" err="1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</a:t>
            </a:r>
            <a:r>
              <a:rPr lang="en-US" sz="3733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new ICAD (KL commercial list)</a:t>
            </a:r>
            <a:endParaRPr lang="en-US" sz="3733" dirty="0"/>
          </a:p>
        </p:txBody>
      </p:sp>
      <p:sp>
        <p:nvSpPr>
          <p:cNvPr id="3" name="Text 1"/>
          <p:cNvSpPr/>
          <p:nvPr/>
        </p:nvSpPr>
        <p:spPr>
          <a:xfrm>
            <a:off x="609600" y="816864"/>
            <a:ext cx="1121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Approximate durations — actual times vary significantly by case complexity, court backlog, and number of interlocutory applications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26720" y="1219200"/>
            <a:ext cx="2974848" cy="950976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" name="Text 3"/>
          <p:cNvSpPr/>
          <p:nvPr/>
        </p:nvSpPr>
        <p:spPr>
          <a:xfrm>
            <a:off x="487680" y="1316736"/>
            <a:ext cx="2852928" cy="755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Tribunal for</a:t>
            </a:r>
            <a:endParaRPr lang="en-US" sz="1400" dirty="0"/>
          </a:p>
          <a:p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Claims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474720" y="1316736"/>
            <a:ext cx="7071360" cy="780288"/>
          </a:xfrm>
          <a:prstGeom prst="rect">
            <a:avLst/>
          </a:prstGeom>
          <a:solidFill>
            <a:srgbClr val="E5E9EE"/>
          </a:solidFill>
          <a:ln w="12700">
            <a:solidFill>
              <a:srgbClr val="E5E9E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" name="Shape 5"/>
          <p:cNvSpPr/>
          <p:nvPr/>
        </p:nvSpPr>
        <p:spPr>
          <a:xfrm>
            <a:off x="3474720" y="1316736"/>
            <a:ext cx="392853" cy="780288"/>
          </a:xfrm>
          <a:prstGeom prst="rect">
            <a:avLst/>
          </a:prstGeom>
          <a:solidFill>
            <a:srgbClr val="0A5C6B"/>
          </a:solidFill>
          <a:ln w="12700">
            <a:solidFill>
              <a:srgbClr val="0A5C6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8" name="Shape 6"/>
          <p:cNvSpPr/>
          <p:nvPr/>
        </p:nvSpPr>
        <p:spPr>
          <a:xfrm>
            <a:off x="3867574" y="1316736"/>
            <a:ext cx="392853" cy="780288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9" name="Text 7"/>
          <p:cNvSpPr/>
          <p:nvPr/>
        </p:nvSpPr>
        <p:spPr>
          <a:xfrm>
            <a:off x="10668000" y="1316736"/>
            <a:ext cx="146304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~2–4 months</a:t>
            </a:r>
            <a:endParaRPr lang="en-US" sz="1333" dirty="0"/>
          </a:p>
        </p:txBody>
      </p:sp>
      <p:sp>
        <p:nvSpPr>
          <p:cNvPr id="10" name="Text 8"/>
          <p:cNvSpPr/>
          <p:nvPr/>
        </p:nvSpPr>
        <p:spPr>
          <a:xfrm>
            <a:off x="10668000" y="1706880"/>
            <a:ext cx="170688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&amp; binding (JR only)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26720" y="2218944"/>
            <a:ext cx="2974848" cy="950976"/>
          </a:xfrm>
          <a:prstGeom prst="rect">
            <a:avLst/>
          </a:prstGeom>
          <a:solidFill>
            <a:srgbClr val="3A6B1A"/>
          </a:solidFill>
          <a:ln w="12700">
            <a:solidFill>
              <a:srgbClr val="3A6B1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2" name="Text 10"/>
          <p:cNvSpPr/>
          <p:nvPr/>
        </p:nvSpPr>
        <p:spPr>
          <a:xfrm>
            <a:off x="487680" y="2316480"/>
            <a:ext cx="2852928" cy="755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Magistrates'</a:t>
            </a:r>
            <a:endParaRPr lang="en-US" sz="1400" dirty="0"/>
          </a:p>
          <a:p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 (civil)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474720" y="2316480"/>
            <a:ext cx="7071360" cy="780288"/>
          </a:xfrm>
          <a:prstGeom prst="rect">
            <a:avLst/>
          </a:prstGeom>
          <a:solidFill>
            <a:srgbClr val="E5E9EE"/>
          </a:solidFill>
          <a:ln w="12700">
            <a:solidFill>
              <a:srgbClr val="E5E9E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4" name="Shape 12"/>
          <p:cNvSpPr/>
          <p:nvPr/>
        </p:nvSpPr>
        <p:spPr>
          <a:xfrm>
            <a:off x="3474720" y="2316480"/>
            <a:ext cx="785707" cy="780288"/>
          </a:xfrm>
          <a:prstGeom prst="rect">
            <a:avLst/>
          </a:prstGeom>
          <a:solidFill>
            <a:srgbClr val="0A5C6B"/>
          </a:solidFill>
          <a:ln w="12700">
            <a:solidFill>
              <a:srgbClr val="0A5C6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5" name="Text 13"/>
          <p:cNvSpPr/>
          <p:nvPr/>
        </p:nvSpPr>
        <p:spPr>
          <a:xfrm>
            <a:off x="3523488" y="2316480"/>
            <a:ext cx="688171" cy="7802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Pleadings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260427" y="2316480"/>
            <a:ext cx="785707" cy="780288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7" name="Text 15"/>
          <p:cNvSpPr/>
          <p:nvPr/>
        </p:nvSpPr>
        <p:spPr>
          <a:xfrm>
            <a:off x="4309195" y="2316480"/>
            <a:ext cx="688171" cy="7802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mgmt + mediation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046133" y="2316480"/>
            <a:ext cx="1178560" cy="780288"/>
          </a:xfrm>
          <a:prstGeom prst="rect">
            <a:avLst/>
          </a:prstGeom>
          <a:solidFill>
            <a:srgbClr val="7B4014"/>
          </a:solidFill>
          <a:ln w="12700">
            <a:solidFill>
              <a:srgbClr val="7B4014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9" name="Text 17"/>
          <p:cNvSpPr/>
          <p:nvPr/>
        </p:nvSpPr>
        <p:spPr>
          <a:xfrm>
            <a:off x="5094901" y="2316480"/>
            <a:ext cx="1081024" cy="7802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Trial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0668000" y="2316480"/>
            <a:ext cx="146304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3A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6–18 months</a:t>
            </a:r>
            <a:endParaRPr lang="en-US" sz="1333" dirty="0"/>
          </a:p>
        </p:txBody>
      </p:sp>
      <p:sp>
        <p:nvSpPr>
          <p:cNvPr id="21" name="Text 19"/>
          <p:cNvSpPr/>
          <p:nvPr/>
        </p:nvSpPr>
        <p:spPr>
          <a:xfrm>
            <a:off x="10668000" y="2706624"/>
            <a:ext cx="170688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 matters 6m; complex longer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26720" y="3218688"/>
            <a:ext cx="2974848" cy="950976"/>
          </a:xfrm>
          <a:prstGeom prst="rect">
            <a:avLst/>
          </a:prstGeom>
          <a:solidFill>
            <a:srgbClr val="7B4014"/>
          </a:solidFill>
          <a:ln w="12700">
            <a:solidFill>
              <a:srgbClr val="7B4014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3" name="Text 21"/>
          <p:cNvSpPr/>
          <p:nvPr/>
        </p:nvSpPr>
        <p:spPr>
          <a:xfrm>
            <a:off x="487680" y="3316224"/>
            <a:ext cx="2852928" cy="755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 Court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3474720" y="3316224"/>
            <a:ext cx="7071360" cy="780288"/>
          </a:xfrm>
          <a:prstGeom prst="rect">
            <a:avLst/>
          </a:prstGeom>
          <a:solidFill>
            <a:srgbClr val="E5E9EE"/>
          </a:solidFill>
          <a:ln w="12700">
            <a:solidFill>
              <a:srgbClr val="E5E9E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5" name="Shape 23"/>
          <p:cNvSpPr/>
          <p:nvPr/>
        </p:nvSpPr>
        <p:spPr>
          <a:xfrm>
            <a:off x="3474720" y="3316224"/>
            <a:ext cx="1178560" cy="780288"/>
          </a:xfrm>
          <a:prstGeom prst="rect">
            <a:avLst/>
          </a:prstGeom>
          <a:solidFill>
            <a:srgbClr val="0A5C6B"/>
          </a:solidFill>
          <a:ln w="12700">
            <a:solidFill>
              <a:srgbClr val="0A5C6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6" name="Text 24"/>
          <p:cNvSpPr/>
          <p:nvPr/>
        </p:nvSpPr>
        <p:spPr>
          <a:xfrm>
            <a:off x="3523488" y="3316224"/>
            <a:ext cx="1081024" cy="7802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Pleadings + service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653280" y="3316224"/>
            <a:ext cx="1178560" cy="780288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8" name="Text 26"/>
          <p:cNvSpPr/>
          <p:nvPr/>
        </p:nvSpPr>
        <p:spPr>
          <a:xfrm>
            <a:off x="4702048" y="3316224"/>
            <a:ext cx="1081024" cy="7802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mgmt + discovery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831840" y="3316224"/>
            <a:ext cx="2357120" cy="780288"/>
          </a:xfrm>
          <a:prstGeom prst="rect">
            <a:avLst/>
          </a:prstGeom>
          <a:solidFill>
            <a:srgbClr val="7B4014"/>
          </a:solidFill>
          <a:ln w="12700">
            <a:solidFill>
              <a:srgbClr val="7B4014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0" name="Text 28"/>
          <p:cNvSpPr/>
          <p:nvPr/>
        </p:nvSpPr>
        <p:spPr>
          <a:xfrm>
            <a:off x="5880608" y="3316224"/>
            <a:ext cx="2259584" cy="7802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Trial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668000" y="3316224"/>
            <a:ext cx="146304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7B40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12–30 months</a:t>
            </a:r>
            <a:endParaRPr lang="en-US" sz="1333" dirty="0"/>
          </a:p>
        </p:txBody>
      </p:sp>
      <p:sp>
        <p:nvSpPr>
          <p:cNvPr id="32" name="Text 30"/>
          <p:cNvSpPr/>
          <p:nvPr/>
        </p:nvSpPr>
        <p:spPr>
          <a:xfrm>
            <a:off x="10668000" y="3706368"/>
            <a:ext cx="170688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Contested matters with applications: up to 3 years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26720" y="4218432"/>
            <a:ext cx="2974848" cy="950976"/>
          </a:xfrm>
          <a:prstGeom prst="rect">
            <a:avLst/>
          </a:prstGeom>
          <a:solidFill>
            <a:srgbClr val="0A5C6B"/>
          </a:solidFill>
          <a:ln w="12700">
            <a:solidFill>
              <a:srgbClr val="0A5C6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4" name="Text 32"/>
          <p:cNvSpPr/>
          <p:nvPr/>
        </p:nvSpPr>
        <p:spPr>
          <a:xfrm>
            <a:off x="487680" y="4315968"/>
            <a:ext cx="2852928" cy="755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Court</a:t>
            </a:r>
            <a:endParaRPr lang="en-US" sz="1400" dirty="0"/>
          </a:p>
          <a:p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(standard)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3474720" y="4315968"/>
            <a:ext cx="7071360" cy="780288"/>
          </a:xfrm>
          <a:prstGeom prst="rect">
            <a:avLst/>
          </a:prstGeom>
          <a:solidFill>
            <a:srgbClr val="E5E9EE"/>
          </a:solidFill>
          <a:ln w="12700">
            <a:solidFill>
              <a:srgbClr val="E5E9E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6" name="Shape 34"/>
          <p:cNvSpPr/>
          <p:nvPr/>
        </p:nvSpPr>
        <p:spPr>
          <a:xfrm>
            <a:off x="3474720" y="4315968"/>
            <a:ext cx="1571413" cy="780288"/>
          </a:xfrm>
          <a:prstGeom prst="rect">
            <a:avLst/>
          </a:prstGeom>
          <a:solidFill>
            <a:srgbClr val="0A5C6B"/>
          </a:solidFill>
          <a:ln w="12700">
            <a:solidFill>
              <a:srgbClr val="0A5C6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7" name="Text 35"/>
          <p:cNvSpPr/>
          <p:nvPr/>
        </p:nvSpPr>
        <p:spPr>
          <a:xfrm>
            <a:off x="3523488" y="4315968"/>
            <a:ext cx="1473877" cy="7802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Pleadings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5046133" y="4315968"/>
            <a:ext cx="1178560" cy="780288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9" name="Text 37"/>
          <p:cNvSpPr/>
          <p:nvPr/>
        </p:nvSpPr>
        <p:spPr>
          <a:xfrm>
            <a:off x="5094901" y="4315968"/>
            <a:ext cx="1081024" cy="7802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management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6224693" y="4315968"/>
            <a:ext cx="1964267" cy="780288"/>
          </a:xfrm>
          <a:prstGeom prst="rect">
            <a:avLst/>
          </a:prstGeom>
          <a:solidFill>
            <a:srgbClr val="7B4014"/>
          </a:solidFill>
          <a:ln w="12700">
            <a:solidFill>
              <a:srgbClr val="7B4014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1" name="Text 39"/>
          <p:cNvSpPr/>
          <p:nvPr/>
        </p:nvSpPr>
        <p:spPr>
          <a:xfrm>
            <a:off x="6273461" y="4315968"/>
            <a:ext cx="1866731" cy="7802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Interlocutories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8188960" y="4315968"/>
            <a:ext cx="2357120" cy="780288"/>
          </a:xfrm>
          <a:prstGeom prst="rect">
            <a:avLst/>
          </a:prstGeom>
          <a:solidFill>
            <a:srgbClr val="4A2080"/>
          </a:solidFill>
          <a:ln w="12700">
            <a:solidFill>
              <a:srgbClr val="4A2080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3" name="Text 41"/>
          <p:cNvSpPr/>
          <p:nvPr/>
        </p:nvSpPr>
        <p:spPr>
          <a:xfrm>
            <a:off x="8237728" y="4315968"/>
            <a:ext cx="2259584" cy="7802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Trial + judgment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10668000" y="4315968"/>
            <a:ext cx="146304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months – 3+ years</a:t>
            </a:r>
            <a:endParaRPr lang="en-US" sz="1333" dirty="0"/>
          </a:p>
        </p:txBody>
      </p:sp>
      <p:sp>
        <p:nvSpPr>
          <p:cNvPr id="45" name="Text 43"/>
          <p:cNvSpPr/>
          <p:nvPr/>
        </p:nvSpPr>
        <p:spPr>
          <a:xfrm>
            <a:off x="10668000" y="4706112"/>
            <a:ext cx="170688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 target: 9 months. Complex cases with multiple applications take longer.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26720" y="5218176"/>
            <a:ext cx="2974848" cy="950976"/>
          </a:xfrm>
          <a:prstGeom prst="rect">
            <a:avLst/>
          </a:prstGeom>
          <a:solidFill>
            <a:srgbClr val="0A5C6B"/>
          </a:solidFill>
          <a:ln w="12700">
            <a:solidFill>
              <a:srgbClr val="0A5C6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7" name="Text 45"/>
          <p:cNvSpPr/>
          <p:nvPr/>
        </p:nvSpPr>
        <p:spPr>
          <a:xfrm>
            <a:off x="487680" y="5315712"/>
            <a:ext cx="2852928" cy="755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ICAD</a:t>
            </a:r>
            <a:r>
              <a:rPr lang="en-US" sz="1400" dirty="0"/>
              <a:t> </a:t>
            </a: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cs typeface="Calibri" pitchFamily="34" charset="-120"/>
              </a:rPr>
              <a:t>(</a:t>
            </a: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Commercial &amp; Admiralty Division of KL Court)</a:t>
            </a:r>
            <a:endParaRPr lang="en-US" sz="1400" dirty="0"/>
          </a:p>
        </p:txBody>
      </p:sp>
      <p:sp>
        <p:nvSpPr>
          <p:cNvPr id="48" name="Shape 46"/>
          <p:cNvSpPr/>
          <p:nvPr/>
        </p:nvSpPr>
        <p:spPr>
          <a:xfrm>
            <a:off x="3474720" y="5315712"/>
            <a:ext cx="7071360" cy="780288"/>
          </a:xfrm>
          <a:prstGeom prst="rect">
            <a:avLst/>
          </a:prstGeom>
          <a:solidFill>
            <a:srgbClr val="E5E9EE"/>
          </a:solidFill>
          <a:ln w="12700">
            <a:solidFill>
              <a:srgbClr val="E5E9E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9" name="Shape 47"/>
          <p:cNvSpPr/>
          <p:nvPr/>
        </p:nvSpPr>
        <p:spPr>
          <a:xfrm>
            <a:off x="3474720" y="5315712"/>
            <a:ext cx="1178560" cy="780288"/>
          </a:xfrm>
          <a:prstGeom prst="rect">
            <a:avLst/>
          </a:prstGeom>
          <a:solidFill>
            <a:srgbClr val="0A5C6B"/>
          </a:solidFill>
          <a:ln w="12700">
            <a:solidFill>
              <a:srgbClr val="0A5C6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0" name="Text 48"/>
          <p:cNvSpPr/>
          <p:nvPr/>
        </p:nvSpPr>
        <p:spPr>
          <a:xfrm>
            <a:off x="3523488" y="5315712"/>
            <a:ext cx="1081024" cy="7802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case management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4653280" y="5315712"/>
            <a:ext cx="1571413" cy="780288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2" name="Text 50"/>
          <p:cNvSpPr/>
          <p:nvPr/>
        </p:nvSpPr>
        <p:spPr>
          <a:xfrm>
            <a:off x="4702048" y="5315712"/>
            <a:ext cx="1473877" cy="7802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Trial</a:t>
            </a:r>
            <a:endParaRPr lang="en-US" sz="1000" dirty="0"/>
          </a:p>
        </p:txBody>
      </p:sp>
      <p:sp>
        <p:nvSpPr>
          <p:cNvPr id="53" name="Text 51"/>
          <p:cNvSpPr/>
          <p:nvPr/>
        </p:nvSpPr>
        <p:spPr>
          <a:xfrm>
            <a:off x="10668000" y="5315712"/>
            <a:ext cx="146304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~9 months target</a:t>
            </a:r>
            <a:endParaRPr lang="en-US" sz="1333" dirty="0"/>
          </a:p>
        </p:txBody>
      </p:sp>
      <p:sp>
        <p:nvSpPr>
          <p:cNvPr id="54" name="Text 52"/>
          <p:cNvSpPr/>
          <p:nvPr/>
        </p:nvSpPr>
        <p:spPr>
          <a:xfrm>
            <a:off x="10668000" y="5705856"/>
            <a:ext cx="1706880" cy="4145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Justice commitment at ICAD launch (March 2026)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3291840" y="999744"/>
            <a:ext cx="487680" cy="243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0m</a:t>
            </a:r>
            <a:endParaRPr lang="en-US" sz="1200" dirty="0"/>
          </a:p>
        </p:txBody>
      </p:sp>
      <p:sp>
        <p:nvSpPr>
          <p:cNvPr id="56" name="Text 54"/>
          <p:cNvSpPr/>
          <p:nvPr/>
        </p:nvSpPr>
        <p:spPr>
          <a:xfrm>
            <a:off x="5648960" y="999744"/>
            <a:ext cx="487680" cy="243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6m</a:t>
            </a:r>
            <a:endParaRPr lang="en-US" sz="1200" dirty="0"/>
          </a:p>
        </p:txBody>
      </p:sp>
      <p:sp>
        <p:nvSpPr>
          <p:cNvPr id="57" name="Text 55"/>
          <p:cNvSpPr/>
          <p:nvPr/>
        </p:nvSpPr>
        <p:spPr>
          <a:xfrm>
            <a:off x="8006080" y="999744"/>
            <a:ext cx="487680" cy="243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12m</a:t>
            </a:r>
            <a:endParaRPr lang="en-US" sz="1200" dirty="0"/>
          </a:p>
        </p:txBody>
      </p:sp>
      <p:sp>
        <p:nvSpPr>
          <p:cNvPr id="58" name="Text 56"/>
          <p:cNvSpPr/>
          <p:nvPr/>
        </p:nvSpPr>
        <p:spPr>
          <a:xfrm>
            <a:off x="10363200" y="999744"/>
            <a:ext cx="487680" cy="243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18m</a:t>
            </a:r>
            <a:endParaRPr lang="en-US" sz="1200" dirty="0"/>
          </a:p>
        </p:txBody>
      </p:sp>
      <p:sp>
        <p:nvSpPr>
          <p:cNvPr id="59" name="Shape 57"/>
          <p:cNvSpPr/>
          <p:nvPr/>
        </p:nvSpPr>
        <p:spPr>
          <a:xfrm>
            <a:off x="426720" y="6315456"/>
            <a:ext cx="11338560" cy="438912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0" name="Text 58"/>
          <p:cNvSpPr/>
          <p:nvPr/>
        </p:nvSpPr>
        <p:spPr>
          <a:xfrm>
            <a:off x="548640" y="6315456"/>
            <a:ext cx="110947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Appeals: High Court: file within 14 days · Court of Appeal: file within 30 days · COA hearing: typically 12–24 months · Federal Court (with leave): add 12–24 months</a:t>
            </a:r>
            <a:endParaRPr lang="en-US" sz="1267" dirty="0"/>
          </a:p>
        </p:txBody>
      </p:sp>
    </p:spTree>
    <p:extLst>
      <p:ext uri="{BB962C8B-B14F-4D97-AF65-F5344CB8AC3E}">
        <p14:creationId xmlns:p14="http://schemas.microsoft.com/office/powerpoint/2010/main" val="28441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7AA6F-3C6B-286D-B54C-068CBC9B9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1325563"/>
          </a:xfrm>
        </p:spPr>
        <p:txBody>
          <a:bodyPr/>
          <a:lstStyle/>
          <a:p>
            <a:r>
              <a:rPr lang="en-US" b="1" dirty="0"/>
              <a:t>1. Commercial </a:t>
            </a:r>
            <a:r>
              <a:rPr lang="en-US" dirty="0"/>
              <a:t>(supplied) </a:t>
            </a:r>
            <a:r>
              <a:rPr lang="en-US" b="1" dirty="0"/>
              <a:t>Mediation</a:t>
            </a:r>
            <a:r>
              <a:rPr lang="en-US" dirty="0"/>
              <a:t>: </a:t>
            </a:r>
            <a:r>
              <a:rPr lang="en-US" dirty="0">
                <a:solidFill>
                  <a:srgbClr val="FFC000"/>
                </a:solidFill>
              </a:rPr>
              <a:t>disparity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2324E-4BAB-F120-1A95-A78AAA20D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099" y="1690688"/>
            <a:ext cx="11558411" cy="433757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Civil law (Asian) jurisdictions have a longer tradition of court-facilitated mediation – impeded growth of private suppliers (</a:t>
            </a:r>
            <a:r>
              <a:rPr lang="en-US" dirty="0" err="1"/>
              <a:t>eg</a:t>
            </a:r>
            <a:r>
              <a:rPr lang="en-US" dirty="0"/>
              <a:t> Japan)</a:t>
            </a:r>
          </a:p>
          <a:p>
            <a:r>
              <a:rPr lang="en-US" dirty="0">
                <a:solidFill>
                  <a:srgbClr val="FFC000"/>
                </a:solidFill>
              </a:rPr>
              <a:t>Cf Common Law jurisdictions – more variable:</a:t>
            </a:r>
          </a:p>
          <a:p>
            <a:pPr lvl="1"/>
            <a:r>
              <a:rPr lang="en-US" dirty="0"/>
              <a:t>Civil litigation delays led to NSW 90s ‘commercial list’ active case mgt </a:t>
            </a:r>
            <a:r>
              <a:rPr lang="en-US" dirty="0">
                <a:sym typeface="Wingdings" pitchFamily="2" charset="2"/>
              </a:rPr>
              <a:t> 2000 power of Sup Ct to compel mediation </a:t>
            </a:r>
            <a:r>
              <a:rPr lang="en-US" dirty="0" err="1">
                <a:sym typeface="Wingdings" pitchFamily="2" charset="2"/>
              </a:rPr>
              <a:t>etc</a:t>
            </a:r>
            <a:r>
              <a:rPr lang="en-US" dirty="0">
                <a:sym typeface="Wingdings" pitchFamily="2" charset="2"/>
              </a:rPr>
              <a:t>, growth of ‘mediation industry’</a:t>
            </a:r>
            <a:endParaRPr lang="en-US" dirty="0"/>
          </a:p>
          <a:p>
            <a:pPr lvl="2"/>
            <a:r>
              <a:rPr lang="en-US" dirty="0">
                <a:hlinkClick r:id="rId2"/>
              </a:rPr>
              <a:t>https://www.afr.com/companies/professional-services/pioneering-judge-in-commercial-disputes-dies-20240206-p5f2p1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Also 90s UK ‘Woolf reforms’ </a:t>
            </a:r>
            <a:r>
              <a:rPr lang="en-US" dirty="0">
                <a:sym typeface="Wingdings" pitchFamily="2" charset="2"/>
              </a:rPr>
              <a:t> (</a:t>
            </a:r>
            <a:r>
              <a:rPr lang="en-US" dirty="0" err="1">
                <a:sym typeface="Wingdings" pitchFamily="2" charset="2"/>
              </a:rPr>
              <a:t>i</a:t>
            </a:r>
            <a:r>
              <a:rPr lang="en-US" dirty="0">
                <a:sym typeface="Wingdings" pitchFamily="2" charset="2"/>
              </a:rPr>
              <a:t>) 2010-2 Singapore / HK court encouragement</a:t>
            </a:r>
          </a:p>
          <a:p>
            <a:pPr lvl="2"/>
            <a:r>
              <a:rPr lang="en-US" dirty="0">
                <a:sym typeface="Wingdings" pitchFamily="2" charset="2"/>
              </a:rPr>
              <a:t>So govt / institutions / universities also developing mediation initiatives (</a:t>
            </a:r>
            <a:r>
              <a:rPr lang="en-US" dirty="0" err="1">
                <a:sym typeface="Wingdings" pitchFamily="2" charset="2"/>
              </a:rPr>
              <a:t>eg</a:t>
            </a:r>
            <a:r>
              <a:rPr lang="en-US" dirty="0">
                <a:sym typeface="Wingdings" pitchFamily="2" charset="2"/>
              </a:rPr>
              <a:t> SMC + SIMC)</a:t>
            </a:r>
          </a:p>
          <a:p>
            <a:pPr lvl="1"/>
            <a:r>
              <a:rPr lang="en-US" dirty="0">
                <a:sym typeface="Wingdings" pitchFamily="2" charset="2"/>
              </a:rPr>
              <a:t>(ii) </a:t>
            </a:r>
            <a:r>
              <a:rPr lang="en-US" b="1" dirty="0">
                <a:sym typeface="Wingdings" pitchFamily="2" charset="2"/>
              </a:rPr>
              <a:t>Malaysia less</a:t>
            </a:r>
            <a:r>
              <a:rPr lang="en-US" dirty="0">
                <a:sym typeface="Wingdings" pitchFamily="2" charset="2"/>
              </a:rPr>
              <a:t> successful  stricter referrals (&amp; Commercial list) recently</a:t>
            </a:r>
          </a:p>
          <a:p>
            <a:pPr marL="457200" lvl="1" indent="0">
              <a:buNone/>
            </a:pPr>
            <a:r>
              <a:rPr lang="en-US" b="1" dirty="0">
                <a:sym typeface="Wingdings" pitchFamily="2" charset="2"/>
              </a:rPr>
              <a:t>+ India</a:t>
            </a:r>
            <a:r>
              <a:rPr lang="en-US" dirty="0">
                <a:sym typeface="Wingdings" pitchFamily="2" charset="2"/>
              </a:rPr>
              <a:t>’s efforts (above) even less successful: longer delays getting even worse!</a:t>
            </a:r>
          </a:p>
          <a:p>
            <a:pPr lvl="2"/>
            <a:r>
              <a:rPr lang="en-US" dirty="0"/>
              <a:t>Mediation industry ltd, so few (iii) SMC ratifications, (iv) Med-Arb clauses in contracts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F7301-ED5D-3486-F8B4-5D2D8B824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61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6B1CB-EB66-9348-9DC8-D4759CAF1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</a:t>
            </a:r>
            <a:r>
              <a:rPr lang="en-US" b="1" dirty="0"/>
              <a:t>Hong Kong </a:t>
            </a:r>
            <a:r>
              <a:rPr lang="en-US" dirty="0"/>
              <a:t>mediation {Shahla Ali 2025}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E5A98-C5F8-F548-A010-D7A119751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207" y="1440745"/>
            <a:ext cx="10990304" cy="453107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Hong Kong (like Singapore) govt &amp; judiciary actively promoting mediation including for commercial disputes for 15-20 yrs: </a:t>
            </a:r>
          </a:p>
          <a:p>
            <a:pPr lvl="1"/>
            <a:r>
              <a:rPr lang="en-US" dirty="0"/>
              <a:t>Alexander ‘20 </a:t>
            </a:r>
            <a:r>
              <a:rPr lang="en-US" dirty="0">
                <a:solidFill>
                  <a:srgbClr val="0432FF"/>
                </a:solidFill>
                <a:hlinkClick r:id="rId2"/>
              </a:rPr>
              <a:t>https://www.transnational-dispute-management.com/article.asp?key=2836</a:t>
            </a:r>
            <a:r>
              <a:rPr lang="en-US" dirty="0">
                <a:solidFill>
                  <a:srgbClr val="0432FF"/>
                </a:solidFill>
              </a:rPr>
              <a:t> </a:t>
            </a:r>
          </a:p>
          <a:p>
            <a:r>
              <a:rPr lang="en-US" dirty="0"/>
              <a:t>Against backdrop of high hourly fees charged by HK lawyers: </a:t>
            </a:r>
            <a:r>
              <a:rPr lang="en-US" dirty="0" err="1"/>
              <a:t>egs</a:t>
            </a:r>
            <a:r>
              <a:rPr lang="en-US" dirty="0"/>
              <a:t> at </a:t>
            </a:r>
            <a:r>
              <a:rPr lang="en-US" dirty="0">
                <a:solidFill>
                  <a:srgbClr val="0432FF"/>
                </a:solidFill>
                <a:hlinkClick r:id="rId3"/>
              </a:rPr>
              <a:t>https://www.hk-lawyer.org/content/rip-hourly-rates</a:t>
            </a:r>
            <a:endParaRPr lang="en-US" dirty="0">
              <a:solidFill>
                <a:srgbClr val="0432FF"/>
              </a:solidFill>
            </a:endParaRPr>
          </a:p>
          <a:p>
            <a:r>
              <a:rPr lang="en-US" dirty="0"/>
              <a:t>Also ADR promoted in US (federal) courts from </a:t>
            </a:r>
            <a:r>
              <a:rPr lang="en-US" dirty="0" err="1"/>
              <a:t>eary</a:t>
            </a:r>
            <a:r>
              <a:rPr lang="en-US" dirty="0"/>
              <a:t> 1990s, UK courts (Woolf Civil Procedure reforms) late 90s, PRC court practice (where judges themselves actively encourage settlement, rather than separate mediator especially before litigation as in Anglo-American practice)</a:t>
            </a:r>
          </a:p>
          <a:p>
            <a:r>
              <a:rPr lang="en-US" dirty="0"/>
              <a:t>HK Civil Justice Report 2004 -&gt; Pilot schemes (</a:t>
            </a:r>
            <a:r>
              <a:rPr lang="en-US" dirty="0" err="1"/>
              <a:t>eg</a:t>
            </a:r>
            <a:r>
              <a:rPr lang="en-US" dirty="0"/>
              <a:t> construction) from 2006 -&gt; 2009 Reform report &amp; 2010 Court’s ‘Practice Direction’ 31: parties can have COSTS awarded against them by Court if unreasonably refuse to engage in mediation when proposed …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FB857-F6E3-EEA4-3311-243B9324F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526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8098A-12B6-72BD-7782-8BE5C3676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6BC26-DD04-393A-BA03-C32F231D8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1532114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Background: </a:t>
            </a:r>
          </a:p>
          <a:p>
            <a:pPr marL="457200" lvl="1" indent="0">
              <a:buNone/>
            </a:pPr>
            <a:r>
              <a:rPr lang="en-US" dirty="0"/>
              <a:t>(a) my </a:t>
            </a:r>
            <a:r>
              <a:rPr lang="en-US" dirty="0" err="1"/>
              <a:t>Todai</a:t>
            </a:r>
            <a:r>
              <a:rPr lang="en-US" dirty="0"/>
              <a:t> courses (April-Sept) including </a:t>
            </a:r>
            <a:r>
              <a:rPr lang="en-US" dirty="0">
                <a:solidFill>
                  <a:srgbClr val="00B0F0"/>
                </a:solidFill>
              </a:rPr>
              <a:t>Common Law (CL) Asia</a:t>
            </a:r>
          </a:p>
          <a:p>
            <a:pPr marL="457200" lvl="1" indent="0">
              <a:buNone/>
            </a:pPr>
            <a:r>
              <a:rPr lang="en-US" dirty="0"/>
              <a:t>(b) persistent costs &amp; delays in dispute resolution (</a:t>
            </a:r>
            <a:r>
              <a:rPr lang="en-US" dirty="0" err="1"/>
              <a:t>eg</a:t>
            </a:r>
            <a:r>
              <a:rPr lang="en-US" dirty="0"/>
              <a:t> Malaysia &amp; esp. India)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FFC000"/>
                </a:solidFill>
              </a:rPr>
              <a:t>Privately supplied mediation: variability </a:t>
            </a:r>
            <a:r>
              <a:rPr lang="en-US" dirty="0"/>
              <a:t>(mostly Singapore &amp; HK)</a:t>
            </a:r>
          </a:p>
          <a:p>
            <a:pPr lvl="1"/>
            <a:r>
              <a:rPr lang="en-US" dirty="0"/>
              <a:t>So impediments to Singapore Mediation Convention ratifications</a:t>
            </a:r>
          </a:p>
          <a:p>
            <a:pPr lvl="1"/>
            <a:r>
              <a:rPr lang="en-US" dirty="0"/>
              <a:t>But anyway (some) growth of Med-Arb clauses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00B050"/>
                </a:solidFill>
              </a:rPr>
              <a:t>International commercial arbitration: still growing</a:t>
            </a:r>
          </a:p>
          <a:p>
            <a:pPr lvl="1"/>
            <a:r>
              <a:rPr lang="en-US" dirty="0"/>
              <a:t>Delays &amp; esp. costs (despite expedited &amp; ‘green’ arbs, 3</a:t>
            </a:r>
            <a:r>
              <a:rPr lang="en-US" baseline="30000" dirty="0"/>
              <a:t>rd</a:t>
            </a:r>
            <a:r>
              <a:rPr lang="en-US" dirty="0"/>
              <a:t>-party funding, AI): CL influence stronger (so also decline of Arb-Med)?</a:t>
            </a:r>
          </a:p>
          <a:p>
            <a:pPr lvl="1"/>
            <a:r>
              <a:rPr lang="en-US" dirty="0"/>
              <a:t>As ltd competition from new Int’l Commercial Courts (even Singapore)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ISDS arbitration: more concerns </a:t>
            </a:r>
            <a:r>
              <a:rPr lang="en-US" dirty="0"/>
              <a:t>(esp. capital-importers)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FBF76F-D47E-B6B5-4F98-C8B81D52E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216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AF001-CE30-B56D-FC5D-4B5E479A7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F36DD-A83B-7596-1889-0D648FF5E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58900"/>
            <a:ext cx="11267325" cy="479189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… Subsequent case law:</a:t>
            </a:r>
          </a:p>
          <a:p>
            <a:pPr lvl="1"/>
            <a:r>
              <a:rPr lang="en-US" dirty="0"/>
              <a:t>What if party thinks ‘my case is too strong’? ‘I’m stubborn’? ‘Settlement negotiations already failed?’ Rarely enough! </a:t>
            </a:r>
          </a:p>
          <a:p>
            <a:pPr lvl="1"/>
            <a:r>
              <a:rPr lang="en-US" dirty="0"/>
              <a:t>Burden of proof to show why didn’t try mediation? On party refusing it</a:t>
            </a:r>
          </a:p>
          <a:p>
            <a:pPr lvl="1"/>
            <a:r>
              <a:rPr lang="en-US" dirty="0"/>
              <a:t>Courts also can help parties to secure a mediator if agreed</a:t>
            </a:r>
          </a:p>
          <a:p>
            <a:pPr lvl="1"/>
            <a:r>
              <a:rPr lang="en-US" dirty="0"/>
              <a:t>And say appointment plus attendance in at least one mediation session are minimum requirements</a:t>
            </a:r>
          </a:p>
          <a:p>
            <a:r>
              <a:rPr lang="en-US" dirty="0"/>
              <a:t>Dept of Justice ’Mediation Code’ 2010 adopted into Rules of many bodies</a:t>
            </a:r>
          </a:p>
          <a:p>
            <a:r>
              <a:rPr lang="en-US" dirty="0"/>
              <a:t>Mediation Ordinance 2012 reinforces Confidentiality obligations</a:t>
            </a:r>
          </a:p>
          <a:p>
            <a:pPr lvl="1"/>
            <a:r>
              <a:rPr lang="en-US" dirty="0"/>
              <a:t>But doesn’t add special procedure for enforcing mediated settlement (so just like any other breach of contract) [same gap in UNCITRAL Model Law]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92D36-2596-FC6C-2303-4D4A03E4A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601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C9735-4647-8CF0-6A58-75B7FBE2F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F5115-5636-53FA-3A0B-B39735716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Effectiveness of this (still light-touch) Court-annexed mediation scheme?</a:t>
            </a:r>
          </a:p>
          <a:p>
            <a:r>
              <a:rPr lang="en-US" dirty="0"/>
              <a:t>Legal profession originally not very keep and some still not</a:t>
            </a:r>
          </a:p>
          <a:p>
            <a:r>
              <a:rPr lang="en-US" dirty="0"/>
              <a:t>But 2011-2014 1446 cases mediated in DCt (617 full settlement) 2265 in CFI (938, so higher % settled), plus settlement rate grew 38 to 48%</a:t>
            </a:r>
          </a:p>
          <a:p>
            <a:r>
              <a:rPr lang="en-US" dirty="0"/>
              <a:t>Around 35-45 days to </a:t>
            </a:r>
            <a:r>
              <a:rPr lang="en-US" dirty="0" err="1"/>
              <a:t>complte</a:t>
            </a:r>
            <a:r>
              <a:rPr lang="en-US" dirty="0"/>
              <a:t>; 4-6 hours &amp; $HK20k if reached settlement</a:t>
            </a:r>
          </a:p>
          <a:p>
            <a:r>
              <a:rPr lang="en-US" dirty="0"/>
              <a:t>World Justice Project and other ‘rankings’ suggest improvements in efficiency for civil litigation 2014-2022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057EF0-BA18-FB97-8A00-67ED76A9B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993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" name="Text 1"/>
          <p:cNvSpPr/>
          <p:nvPr/>
        </p:nvSpPr>
        <p:spPr>
          <a:xfrm>
            <a:off x="548639" y="182880"/>
            <a:ext cx="11428871" cy="701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467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(ii) Cf Malaysia: </a:t>
            </a:r>
            <a:r>
              <a:rPr lang="en-US" sz="3467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recent boost to Court-Annexed Mediation</a:t>
            </a:r>
            <a:endParaRPr lang="en-US" sz="3467" dirty="0"/>
          </a:p>
        </p:txBody>
      </p:sp>
      <p:sp>
        <p:nvSpPr>
          <p:cNvPr id="4" name="Text 2"/>
          <p:cNvSpPr/>
          <p:nvPr/>
        </p:nvSpPr>
        <p:spPr>
          <a:xfrm>
            <a:off x="548640" y="792480"/>
            <a:ext cx="112166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Formally embedded in civil procedure: Rules of Court 2012 (Order 34) &amp; esp. </a:t>
            </a:r>
            <a:r>
              <a:rPr lang="en-US" sz="1467" b="1" i="1" dirty="0">
                <a:solidFill>
                  <a:srgbClr val="6B7A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Direction No. 2/2022</a:t>
            </a:r>
            <a:endParaRPr lang="en-US" sz="1467" b="1" dirty="0"/>
          </a:p>
        </p:txBody>
      </p:sp>
      <p:sp>
        <p:nvSpPr>
          <p:cNvPr id="5" name="Shape 3"/>
          <p:cNvSpPr/>
          <p:nvPr/>
        </p:nvSpPr>
        <p:spPr>
          <a:xfrm>
            <a:off x="487680" y="1194816"/>
            <a:ext cx="5486400" cy="5413248"/>
          </a:xfrm>
          <a:prstGeom prst="rect">
            <a:avLst/>
          </a:prstGeom>
          <a:solidFill>
            <a:srgbClr val="FFFFFF"/>
          </a:solidFill>
          <a:ln w="19050">
            <a:solidFill>
              <a:srgbClr val="1A6B3A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 sz="2400"/>
          </a:p>
        </p:txBody>
      </p:sp>
      <p:sp>
        <p:nvSpPr>
          <p:cNvPr id="6" name="Shape 4"/>
          <p:cNvSpPr/>
          <p:nvPr/>
        </p:nvSpPr>
        <p:spPr>
          <a:xfrm>
            <a:off x="487680" y="1194816"/>
            <a:ext cx="5486400" cy="463296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" name="Text 5"/>
          <p:cNvSpPr/>
          <p:nvPr/>
        </p:nvSpPr>
        <p:spPr>
          <a:xfrm>
            <a:off x="609600" y="1194816"/>
            <a:ext cx="524256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Framework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09600" y="1816608"/>
            <a:ext cx="97536" cy="548640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9" name="Text 7"/>
          <p:cNvSpPr/>
          <p:nvPr/>
        </p:nvSpPr>
        <p:spPr>
          <a:xfrm>
            <a:off x="792480" y="1804416"/>
            <a:ext cx="499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34 ROC 2012</a:t>
            </a:r>
            <a:endParaRPr lang="en-US" sz="1333" dirty="0"/>
          </a:p>
        </p:txBody>
      </p:sp>
      <p:sp>
        <p:nvSpPr>
          <p:cNvPr id="10" name="Text 8"/>
          <p:cNvSpPr/>
          <p:nvPr/>
        </p:nvSpPr>
        <p:spPr>
          <a:xfrm>
            <a:off x="792480" y="2084832"/>
            <a:ext cx="49987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Pre-trial case management: court may direct mediation at case management stage as part of trial preparation directions.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09600" y="2499360"/>
            <a:ext cx="97536" cy="548640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2" name="Text 10"/>
          <p:cNvSpPr/>
          <p:nvPr/>
        </p:nvSpPr>
        <p:spPr>
          <a:xfrm>
            <a:off x="792480" y="2487168"/>
            <a:ext cx="499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 2/2022</a:t>
            </a:r>
            <a:endParaRPr lang="en-US" sz="1333" b="1" dirty="0"/>
          </a:p>
        </p:txBody>
      </p:sp>
      <p:sp>
        <p:nvSpPr>
          <p:cNvPr id="13" name="Text 11"/>
          <p:cNvSpPr/>
          <p:nvPr/>
        </p:nvSpPr>
        <p:spPr>
          <a:xfrm>
            <a:off x="792480" y="2767584"/>
            <a:ext cx="49987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Direction No. 2 of 2022 (Chief Justice): comprehensive mediation framework for all civil courts — subordinate and superior.</a:t>
            </a:r>
            <a:endParaRPr lang="en-US" sz="1200" b="1" dirty="0"/>
          </a:p>
        </p:txBody>
      </p:sp>
      <p:sp>
        <p:nvSpPr>
          <p:cNvPr id="14" name="Shape 12"/>
          <p:cNvSpPr/>
          <p:nvPr/>
        </p:nvSpPr>
        <p:spPr>
          <a:xfrm>
            <a:off x="609600" y="3182112"/>
            <a:ext cx="97536" cy="548640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5" name="Text 13"/>
          <p:cNvSpPr/>
          <p:nvPr/>
        </p:nvSpPr>
        <p:spPr>
          <a:xfrm>
            <a:off x="792480" y="3169920"/>
            <a:ext cx="499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types</a:t>
            </a:r>
            <a:endParaRPr lang="en-US" sz="1333" dirty="0"/>
          </a:p>
        </p:txBody>
      </p:sp>
      <p:sp>
        <p:nvSpPr>
          <p:cNvPr id="16" name="Text 14"/>
          <p:cNvSpPr/>
          <p:nvPr/>
        </p:nvSpPr>
        <p:spPr>
          <a:xfrm>
            <a:off x="792480" y="3450336"/>
            <a:ext cx="49987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Judge-led mediation (Annexure C) · Institutional mediation at accredited ADR centre (Annexure D) · Private mediation (Annexure E)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09600" y="3864864"/>
            <a:ext cx="97536" cy="548640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8" name="Text 16"/>
          <p:cNvSpPr/>
          <p:nvPr/>
        </p:nvSpPr>
        <p:spPr>
          <a:xfrm>
            <a:off x="792480" y="3846576"/>
            <a:ext cx="499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mandatory by law</a:t>
            </a:r>
            <a:endParaRPr lang="en-US" sz="1333" dirty="0"/>
          </a:p>
        </p:txBody>
      </p:sp>
      <p:sp>
        <p:nvSpPr>
          <p:cNvPr id="19" name="Text 17"/>
          <p:cNvSpPr/>
          <p:nvPr/>
        </p:nvSpPr>
        <p:spPr>
          <a:xfrm>
            <a:off x="792480" y="4133088"/>
            <a:ext cx="49987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mandatory pre-action mediation required by statute — BUT judges now push for mediation before fixing trial dates (Chief Justice directive).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09600" y="4547616"/>
            <a:ext cx="97536" cy="548640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1" name="Text 19"/>
          <p:cNvSpPr/>
          <p:nvPr/>
        </p:nvSpPr>
        <p:spPr>
          <a:xfrm>
            <a:off x="792480" y="4535424"/>
            <a:ext cx="499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option</a:t>
            </a:r>
            <a:endParaRPr lang="en-US" sz="1333" dirty="0"/>
          </a:p>
        </p:txBody>
      </p:sp>
      <p:sp>
        <p:nvSpPr>
          <p:cNvPr id="22" name="Text 20"/>
          <p:cNvSpPr/>
          <p:nvPr/>
        </p:nvSpPr>
        <p:spPr>
          <a:xfrm>
            <a:off x="792480" y="4815840"/>
            <a:ext cx="49987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Mediation conducted by a Judge or Registrar at the Palace of Justice (Putrajaya) is a FREE service. No fee for litigants.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09600" y="5230368"/>
            <a:ext cx="97536" cy="548640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4" name="Text 22"/>
          <p:cNvSpPr/>
          <p:nvPr/>
        </p:nvSpPr>
        <p:spPr>
          <a:xfrm>
            <a:off x="792480" y="5218176"/>
            <a:ext cx="499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Multi-stage</a:t>
            </a:r>
            <a:endParaRPr lang="en-US" sz="1333" dirty="0"/>
          </a:p>
        </p:txBody>
      </p:sp>
      <p:sp>
        <p:nvSpPr>
          <p:cNvPr id="25" name="Text 23"/>
          <p:cNvSpPr/>
          <p:nvPr/>
        </p:nvSpPr>
        <p:spPr>
          <a:xfrm>
            <a:off x="792480" y="5498592"/>
            <a:ext cx="49987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Mediation can be directed at pre-trial case management, during trial, and even on appeal. Not a one-time step.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09600" y="5913120"/>
            <a:ext cx="97536" cy="548640"/>
          </a:xfrm>
          <a:prstGeom prst="rect">
            <a:avLst/>
          </a:prstGeom>
          <a:solidFill>
            <a:srgbClr val="1A6B3A"/>
          </a:solidFill>
          <a:ln w="12700">
            <a:solidFill>
              <a:srgbClr val="1A6B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7" name="Text 25"/>
          <p:cNvSpPr/>
          <p:nvPr/>
        </p:nvSpPr>
        <p:spPr>
          <a:xfrm>
            <a:off x="792480" y="5900928"/>
            <a:ext cx="499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1A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</a:t>
            </a:r>
            <a:endParaRPr lang="en-US" sz="1333" dirty="0"/>
          </a:p>
        </p:txBody>
      </p:sp>
      <p:sp>
        <p:nvSpPr>
          <p:cNvPr id="28" name="Text 26"/>
          <p:cNvSpPr/>
          <p:nvPr/>
        </p:nvSpPr>
        <p:spPr>
          <a:xfrm>
            <a:off x="792480" y="6181344"/>
            <a:ext cx="499872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successful: consent judgment or recorded settlement — enforceable as court order. If unsuccessful: mediation documents inadmissible at trial.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156960" y="1194816"/>
            <a:ext cx="5608320" cy="5413248"/>
          </a:xfrm>
          <a:prstGeom prst="rect">
            <a:avLst/>
          </a:prstGeom>
          <a:solidFill>
            <a:srgbClr val="FFFFFF"/>
          </a:solidFill>
          <a:ln w="19050">
            <a:solidFill>
              <a:srgbClr val="C9913A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 sz="2400"/>
          </a:p>
        </p:txBody>
      </p:sp>
      <p:sp>
        <p:nvSpPr>
          <p:cNvPr id="30" name="Shape 28"/>
          <p:cNvSpPr/>
          <p:nvPr/>
        </p:nvSpPr>
        <p:spPr>
          <a:xfrm>
            <a:off x="6156960" y="1194816"/>
            <a:ext cx="5608320" cy="463296"/>
          </a:xfrm>
          <a:prstGeom prst="rect">
            <a:avLst/>
          </a:prstGeom>
          <a:solidFill>
            <a:srgbClr val="C9913A"/>
          </a:solidFill>
          <a:ln w="12700">
            <a:solidFill>
              <a:srgbClr val="C991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1" name="Text 29"/>
          <p:cNvSpPr/>
          <p:nvPr/>
        </p:nvSpPr>
        <p:spPr>
          <a:xfrm>
            <a:off x="6278880" y="1194816"/>
            <a:ext cx="53644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 in Practice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254496" y="1828800"/>
            <a:ext cx="365760" cy="365760"/>
          </a:xfrm>
          <a:prstGeom prst="ellipse">
            <a:avLst/>
          </a:prstGeom>
          <a:solidFill>
            <a:srgbClr val="C9913A"/>
          </a:solidFill>
          <a:ln w="12700">
            <a:solidFill>
              <a:srgbClr val="C991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3" name="Text 31"/>
          <p:cNvSpPr/>
          <p:nvPr/>
        </p:nvSpPr>
        <p:spPr>
          <a:xfrm>
            <a:off x="6254496" y="1828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33" dirty="0"/>
          </a:p>
        </p:txBody>
      </p:sp>
      <p:sp>
        <p:nvSpPr>
          <p:cNvPr id="34" name="Text 32"/>
          <p:cNvSpPr/>
          <p:nvPr/>
        </p:nvSpPr>
        <p:spPr>
          <a:xfrm>
            <a:off x="6705600" y="1828800"/>
            <a:ext cx="493776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C99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1: Direction</a:t>
            </a:r>
            <a:endParaRPr lang="en-US" sz="1333" dirty="0"/>
          </a:p>
        </p:txBody>
      </p:sp>
      <p:sp>
        <p:nvSpPr>
          <p:cNvPr id="35" name="Text 33"/>
          <p:cNvSpPr/>
          <p:nvPr/>
        </p:nvSpPr>
        <p:spPr>
          <a:xfrm>
            <a:off x="6705600" y="2145792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pre-trial case management, judge directs parties to attempt mediation before trial date is fixed. Parties have no absolute right to refuse.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6254496" y="2621280"/>
            <a:ext cx="365760" cy="365760"/>
          </a:xfrm>
          <a:prstGeom prst="ellipse">
            <a:avLst/>
          </a:prstGeom>
          <a:solidFill>
            <a:srgbClr val="C9913A"/>
          </a:solidFill>
          <a:ln w="12700">
            <a:solidFill>
              <a:srgbClr val="C991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7" name="Text 35"/>
          <p:cNvSpPr/>
          <p:nvPr/>
        </p:nvSpPr>
        <p:spPr>
          <a:xfrm>
            <a:off x="6254496" y="26212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33" dirty="0"/>
          </a:p>
        </p:txBody>
      </p:sp>
      <p:sp>
        <p:nvSpPr>
          <p:cNvPr id="38" name="Text 36"/>
          <p:cNvSpPr/>
          <p:nvPr/>
        </p:nvSpPr>
        <p:spPr>
          <a:xfrm>
            <a:off x="6705600" y="2621280"/>
            <a:ext cx="493776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C99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2: Choose type</a:t>
            </a:r>
            <a:endParaRPr lang="en-US" sz="1333" dirty="0"/>
          </a:p>
        </p:txBody>
      </p:sp>
      <p:sp>
        <p:nvSpPr>
          <p:cNvPr id="39" name="Text 37"/>
          <p:cNvSpPr/>
          <p:nvPr/>
        </p:nvSpPr>
        <p:spPr>
          <a:xfrm>
            <a:off x="6705600" y="2938272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Parties select judge-led, institutional (eg. AIAC), or private mediator. For private, parties notify court within 7 days of agreement.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6254496" y="3413760"/>
            <a:ext cx="365760" cy="365760"/>
          </a:xfrm>
          <a:prstGeom prst="ellipse">
            <a:avLst/>
          </a:prstGeom>
          <a:solidFill>
            <a:srgbClr val="C9913A"/>
          </a:solidFill>
          <a:ln w="12700">
            <a:solidFill>
              <a:srgbClr val="C991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1" name="Text 39"/>
          <p:cNvSpPr/>
          <p:nvPr/>
        </p:nvSpPr>
        <p:spPr>
          <a:xfrm>
            <a:off x="6254496" y="34137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33" dirty="0"/>
          </a:p>
        </p:txBody>
      </p:sp>
      <p:sp>
        <p:nvSpPr>
          <p:cNvPr id="42" name="Text 40"/>
          <p:cNvSpPr/>
          <p:nvPr/>
        </p:nvSpPr>
        <p:spPr>
          <a:xfrm>
            <a:off x="6705600" y="3413760"/>
            <a:ext cx="493776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C99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3: Mediation</a:t>
            </a:r>
            <a:endParaRPr lang="en-US" sz="1333" dirty="0"/>
          </a:p>
        </p:txBody>
      </p:sp>
      <p:sp>
        <p:nvSpPr>
          <p:cNvPr id="43" name="Text 41"/>
          <p:cNvSpPr/>
          <p:nvPr/>
        </p:nvSpPr>
        <p:spPr>
          <a:xfrm>
            <a:off x="6705600" y="3730752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Mediator facilitates. In judge-led mediation, the same judge does NOT preside at trial if mediation fails — 'without prejudice' protection preserved.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6254496" y="4206240"/>
            <a:ext cx="365760" cy="365760"/>
          </a:xfrm>
          <a:prstGeom prst="ellipse">
            <a:avLst/>
          </a:prstGeom>
          <a:solidFill>
            <a:srgbClr val="C9913A"/>
          </a:solidFill>
          <a:ln w="12700">
            <a:solidFill>
              <a:srgbClr val="C991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5" name="Text 43"/>
          <p:cNvSpPr/>
          <p:nvPr/>
        </p:nvSpPr>
        <p:spPr>
          <a:xfrm>
            <a:off x="6254496" y="42062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33" dirty="0"/>
          </a:p>
        </p:txBody>
      </p:sp>
      <p:sp>
        <p:nvSpPr>
          <p:cNvPr id="46" name="Text 44"/>
          <p:cNvSpPr/>
          <p:nvPr/>
        </p:nvSpPr>
        <p:spPr>
          <a:xfrm>
            <a:off x="6705600" y="4206240"/>
            <a:ext cx="493776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C99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4a: Success</a:t>
            </a:r>
            <a:endParaRPr lang="en-US" sz="1333" dirty="0"/>
          </a:p>
        </p:txBody>
      </p:sp>
      <p:sp>
        <p:nvSpPr>
          <p:cNvPr id="47" name="Text 45"/>
          <p:cNvSpPr/>
          <p:nvPr/>
        </p:nvSpPr>
        <p:spPr>
          <a:xfrm>
            <a:off x="6705600" y="4523232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Settlement agreement → filed with court as consent order or judgment → fully enforceable. Parties report outcome to court.</a:t>
            </a:r>
            <a:endParaRPr lang="en-US" sz="1200" dirty="0"/>
          </a:p>
        </p:txBody>
      </p:sp>
      <p:sp>
        <p:nvSpPr>
          <p:cNvPr id="48" name="Shape 46"/>
          <p:cNvSpPr/>
          <p:nvPr/>
        </p:nvSpPr>
        <p:spPr>
          <a:xfrm>
            <a:off x="6254496" y="4998720"/>
            <a:ext cx="365760" cy="365760"/>
          </a:xfrm>
          <a:prstGeom prst="ellipse">
            <a:avLst/>
          </a:prstGeom>
          <a:solidFill>
            <a:srgbClr val="C9913A"/>
          </a:solidFill>
          <a:ln w="12700">
            <a:solidFill>
              <a:srgbClr val="C991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9" name="Text 47"/>
          <p:cNvSpPr/>
          <p:nvPr/>
        </p:nvSpPr>
        <p:spPr>
          <a:xfrm>
            <a:off x="6254496" y="49987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33" dirty="0"/>
          </a:p>
        </p:txBody>
      </p:sp>
      <p:sp>
        <p:nvSpPr>
          <p:cNvPr id="50" name="Text 48"/>
          <p:cNvSpPr/>
          <p:nvPr/>
        </p:nvSpPr>
        <p:spPr>
          <a:xfrm>
            <a:off x="6705600" y="4998720"/>
            <a:ext cx="493776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C99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4b: Failure</a:t>
            </a:r>
            <a:endParaRPr lang="en-US" sz="1333" dirty="0"/>
          </a:p>
        </p:txBody>
      </p:sp>
      <p:sp>
        <p:nvSpPr>
          <p:cNvPr id="51" name="Text 49"/>
          <p:cNvSpPr/>
          <p:nvPr/>
        </p:nvSpPr>
        <p:spPr>
          <a:xfrm>
            <a:off x="6705600" y="5315712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returns to court. Mediation submissions inadmissible. Trial proceeds in the normal way.</a:t>
            </a:r>
            <a:endParaRPr lang="en-US" sz="1200" dirty="0"/>
          </a:p>
        </p:txBody>
      </p:sp>
      <p:sp>
        <p:nvSpPr>
          <p:cNvPr id="52" name="Shape 50"/>
          <p:cNvSpPr/>
          <p:nvPr/>
        </p:nvSpPr>
        <p:spPr>
          <a:xfrm>
            <a:off x="6254496" y="5791200"/>
            <a:ext cx="365760" cy="365760"/>
          </a:xfrm>
          <a:prstGeom prst="ellipse">
            <a:avLst/>
          </a:prstGeom>
          <a:solidFill>
            <a:srgbClr val="C9913A"/>
          </a:solidFill>
          <a:ln w="12700">
            <a:solidFill>
              <a:srgbClr val="C991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3" name="Text 51"/>
          <p:cNvSpPr/>
          <p:nvPr/>
        </p:nvSpPr>
        <p:spPr>
          <a:xfrm>
            <a:off x="6254496" y="57912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33" dirty="0"/>
          </a:p>
        </p:txBody>
      </p:sp>
      <p:sp>
        <p:nvSpPr>
          <p:cNvPr id="54" name="Text 52"/>
          <p:cNvSpPr/>
          <p:nvPr/>
        </p:nvSpPr>
        <p:spPr>
          <a:xfrm>
            <a:off x="6705600" y="5791200"/>
            <a:ext cx="493776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(2018 UN) Singapore Mediation Convention</a:t>
            </a:r>
            <a:endParaRPr lang="en-US" sz="1333" dirty="0">
              <a:solidFill>
                <a:srgbClr val="FF0000"/>
              </a:solidFill>
            </a:endParaRPr>
          </a:p>
        </p:txBody>
      </p:sp>
      <p:sp>
        <p:nvSpPr>
          <p:cNvPr id="55" name="Text 53"/>
          <p:cNvSpPr/>
          <p:nvPr/>
        </p:nvSpPr>
        <p:spPr>
          <a:xfrm>
            <a:off x="6705600" y="6108192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Malaysia has SIGNED, NOT RATIFIED</a:t>
            </a:r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so international settlement agreements can’t be directly enforced by the High Court — need to sue on the contract.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C9913A"/>
          </a:solidFill>
          <a:ln w="12700">
            <a:solidFill>
              <a:srgbClr val="C9913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" name="Text 1"/>
          <p:cNvSpPr/>
          <p:nvPr/>
        </p:nvSpPr>
        <p:spPr>
          <a:xfrm>
            <a:off x="548640" y="182880"/>
            <a:ext cx="112166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933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(iv) Indian Courts &amp; Govt Belatedly Promoting Mediation (2018, 2023)</a:t>
            </a:r>
            <a:endParaRPr lang="en-US" sz="2933" dirty="0"/>
          </a:p>
        </p:txBody>
      </p:sp>
      <p:sp>
        <p:nvSpPr>
          <p:cNvPr id="4" name="Text 2"/>
          <p:cNvSpPr/>
          <p:nvPr/>
        </p:nvSpPr>
        <p:spPr>
          <a:xfrm>
            <a:off x="548640" y="768096"/>
            <a:ext cx="1121664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i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Evolving from 'court may refer' (1947) to mandatory pre-litigation B2B mediation (2018) &amp; comprehensive Mediation Act (2023)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26720" y="1133856"/>
            <a:ext cx="11338560" cy="536448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" name="Shape 4"/>
          <p:cNvSpPr/>
          <p:nvPr/>
        </p:nvSpPr>
        <p:spPr>
          <a:xfrm>
            <a:off x="426720" y="1133856"/>
            <a:ext cx="670560" cy="536448"/>
          </a:xfrm>
          <a:prstGeom prst="rect">
            <a:avLst/>
          </a:prstGeom>
          <a:solidFill>
            <a:srgbClr val="5A6A7A"/>
          </a:solidFill>
          <a:ln w="12700">
            <a:solidFill>
              <a:srgbClr val="5A6A7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" name="Text 5"/>
          <p:cNvSpPr/>
          <p:nvPr/>
        </p:nvSpPr>
        <p:spPr>
          <a:xfrm>
            <a:off x="426720" y="1133856"/>
            <a:ext cx="670560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1947</a:t>
            </a:r>
            <a:endParaRPr lang="en-US" sz="1267" dirty="0"/>
          </a:p>
        </p:txBody>
      </p:sp>
      <p:sp>
        <p:nvSpPr>
          <p:cNvPr id="8" name="Text 6"/>
          <p:cNvSpPr/>
          <p:nvPr/>
        </p:nvSpPr>
        <p:spPr>
          <a:xfrm>
            <a:off x="1182624" y="1182624"/>
            <a:ext cx="304800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Industrial Disputes Act</a:t>
            </a:r>
            <a:endParaRPr lang="en-US" sz="1333" dirty="0"/>
          </a:p>
        </p:txBody>
      </p:sp>
      <p:sp>
        <p:nvSpPr>
          <p:cNvPr id="9" name="Text 7"/>
          <p:cNvSpPr/>
          <p:nvPr/>
        </p:nvSpPr>
        <p:spPr>
          <a:xfrm>
            <a:off x="1182624" y="1426464"/>
            <a:ext cx="10485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statutory conciliation in India — government-appointed conciliators for labour disputes. Root of India's mediation history.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26720" y="1719072"/>
            <a:ext cx="11338560" cy="536448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1" name="Shape 9"/>
          <p:cNvSpPr/>
          <p:nvPr/>
        </p:nvSpPr>
        <p:spPr>
          <a:xfrm>
            <a:off x="426720" y="1719072"/>
            <a:ext cx="670560" cy="536448"/>
          </a:xfrm>
          <a:prstGeom prst="rect">
            <a:avLst/>
          </a:prstGeom>
          <a:solidFill>
            <a:srgbClr val="7B4014"/>
          </a:solidFill>
          <a:ln w="12700">
            <a:solidFill>
              <a:srgbClr val="7B4014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2" name="Text 10"/>
          <p:cNvSpPr/>
          <p:nvPr/>
        </p:nvSpPr>
        <p:spPr>
          <a:xfrm>
            <a:off x="426720" y="1719072"/>
            <a:ext cx="670560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1996</a:t>
            </a:r>
            <a:endParaRPr lang="en-US" sz="1267" dirty="0"/>
          </a:p>
        </p:txBody>
      </p:sp>
      <p:sp>
        <p:nvSpPr>
          <p:cNvPr id="13" name="Text 11"/>
          <p:cNvSpPr/>
          <p:nvPr/>
        </p:nvSpPr>
        <p:spPr>
          <a:xfrm>
            <a:off x="1182624" y="1767840"/>
            <a:ext cx="304800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7B40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Arbitration &amp; Conciliation Act s.30</a:t>
            </a:r>
            <a:endParaRPr lang="en-US" sz="1333" dirty="0"/>
          </a:p>
        </p:txBody>
      </p:sp>
      <p:sp>
        <p:nvSpPr>
          <p:cNvPr id="14" name="Text 12"/>
          <p:cNvSpPr/>
          <p:nvPr/>
        </p:nvSpPr>
        <p:spPr>
          <a:xfrm>
            <a:off x="1182624" y="2011680"/>
            <a:ext cx="10485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Tribunal may encourage settlement at any time. Part III (ss.61–81) governs conciliation. First significant statutory basis for commercial ADR other than arbitration.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26720" y="2304288"/>
            <a:ext cx="11338560" cy="682752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6" name="Shape 14"/>
          <p:cNvSpPr/>
          <p:nvPr/>
        </p:nvSpPr>
        <p:spPr>
          <a:xfrm>
            <a:off x="426720" y="2304288"/>
            <a:ext cx="670560" cy="682752"/>
          </a:xfrm>
          <a:prstGeom prst="rect">
            <a:avLst/>
          </a:prstGeom>
          <a:solidFill>
            <a:srgbClr val="4A2080"/>
          </a:solidFill>
          <a:ln w="12700">
            <a:solidFill>
              <a:srgbClr val="4A2080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7" name="Text 15"/>
          <p:cNvSpPr/>
          <p:nvPr/>
        </p:nvSpPr>
        <p:spPr>
          <a:xfrm>
            <a:off x="426720" y="2304288"/>
            <a:ext cx="670560" cy="682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2002</a:t>
            </a:r>
            <a:endParaRPr lang="en-US" sz="1267" dirty="0"/>
          </a:p>
        </p:txBody>
      </p:sp>
      <p:sp>
        <p:nvSpPr>
          <p:cNvPr id="18" name="Text 16"/>
          <p:cNvSpPr/>
          <p:nvPr/>
        </p:nvSpPr>
        <p:spPr>
          <a:xfrm>
            <a:off x="1182623" y="2353056"/>
            <a:ext cx="3601249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4A2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CPC s.89 — General Court Referral Power</a:t>
            </a:r>
            <a:endParaRPr lang="en-US" sz="1333" dirty="0"/>
          </a:p>
        </p:txBody>
      </p:sp>
      <p:sp>
        <p:nvSpPr>
          <p:cNvPr id="19" name="Text 17"/>
          <p:cNvSpPr/>
          <p:nvPr/>
        </p:nvSpPr>
        <p:spPr>
          <a:xfrm>
            <a:off x="1182624" y="2670048"/>
            <a:ext cx="10485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CPC amendment: courts MAY refer disputes where elements of settlement exist to — arbitration, conciliation, judicial settlement, mediation, or Lok Adalat. </a:t>
            </a:r>
          </a:p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NALSA empanels mediators in court-annexed mediation centres across India.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26720" y="3035808"/>
            <a:ext cx="11338560" cy="682752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1" name="Shape 19"/>
          <p:cNvSpPr/>
          <p:nvPr/>
        </p:nvSpPr>
        <p:spPr>
          <a:xfrm>
            <a:off x="426720" y="3035808"/>
            <a:ext cx="670560" cy="682752"/>
          </a:xfrm>
          <a:prstGeom prst="rect">
            <a:avLst/>
          </a:prstGeom>
          <a:solidFill>
            <a:srgbClr val="0A5C6B"/>
          </a:solidFill>
          <a:ln w="12700">
            <a:solidFill>
              <a:srgbClr val="0A5C6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2" name="Text 20"/>
          <p:cNvSpPr/>
          <p:nvPr/>
        </p:nvSpPr>
        <p:spPr>
          <a:xfrm>
            <a:off x="426720" y="3035808"/>
            <a:ext cx="670560" cy="682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2013</a:t>
            </a:r>
            <a:endParaRPr lang="en-US" sz="1267" dirty="0"/>
          </a:p>
        </p:txBody>
      </p:sp>
      <p:sp>
        <p:nvSpPr>
          <p:cNvPr id="23" name="Text 21"/>
          <p:cNvSpPr/>
          <p:nvPr/>
        </p:nvSpPr>
        <p:spPr>
          <a:xfrm>
            <a:off x="1182624" y="3084576"/>
            <a:ext cx="304800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0A5C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Companies Act s.442 — Mediation Panel</a:t>
            </a:r>
            <a:endParaRPr lang="en-US" sz="1333" dirty="0"/>
          </a:p>
        </p:txBody>
      </p:sp>
      <p:sp>
        <p:nvSpPr>
          <p:cNvPr id="24" name="Text 22"/>
          <p:cNvSpPr/>
          <p:nvPr/>
        </p:nvSpPr>
        <p:spPr>
          <a:xfrm>
            <a:off x="1182624" y="3401568"/>
            <a:ext cx="10485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Government maintains Mediation &amp; Conciliation Panel for NCLT/NCLAT cases. Parties may apply for referral to panel. Court may suo motu refer to mediation at any stage of company proceedings.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26720" y="3767328"/>
            <a:ext cx="11338560" cy="682752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6" name="Shape 24"/>
          <p:cNvSpPr/>
          <p:nvPr/>
        </p:nvSpPr>
        <p:spPr>
          <a:xfrm>
            <a:off x="426720" y="3767328"/>
            <a:ext cx="670560" cy="682752"/>
          </a:xfrm>
          <a:prstGeom prst="rect">
            <a:avLst/>
          </a:prstGeom>
          <a:solidFill>
            <a:srgbClr val="CC5500"/>
          </a:solidFill>
          <a:ln w="12700">
            <a:solidFill>
              <a:srgbClr val="CC5500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7" name="Text 25"/>
          <p:cNvSpPr/>
          <p:nvPr/>
        </p:nvSpPr>
        <p:spPr>
          <a:xfrm>
            <a:off x="426720" y="3767328"/>
            <a:ext cx="670560" cy="682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2018</a:t>
            </a:r>
            <a:endParaRPr lang="en-US" sz="1267" dirty="0"/>
          </a:p>
        </p:txBody>
      </p:sp>
      <p:sp>
        <p:nvSpPr>
          <p:cNvPr id="28" name="Text 26"/>
          <p:cNvSpPr/>
          <p:nvPr/>
        </p:nvSpPr>
        <p:spPr>
          <a:xfrm>
            <a:off x="1182623" y="3816096"/>
            <a:ext cx="4147659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CC5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Courts Act s.12A —MANDATORY ★</a:t>
            </a:r>
            <a:endParaRPr lang="en-US" sz="1333" dirty="0"/>
          </a:p>
        </p:txBody>
      </p:sp>
      <p:sp>
        <p:nvSpPr>
          <p:cNvPr id="29" name="Text 27"/>
          <p:cNvSpPr/>
          <p:nvPr/>
        </p:nvSpPr>
        <p:spPr>
          <a:xfrm>
            <a:off x="1182624" y="4133088"/>
            <a:ext cx="10485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pre-institution mediation for ALL commercial disputes ≥ INR 3 lakhs (unless urgent interim relief needed). 3-month period via Legal Services Authorities. Settlement recorded = decree of court. </a:t>
            </a:r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mandatory commercial mediation in India.</a:t>
            </a:r>
            <a:endParaRPr lang="en-US" sz="1200" b="1" dirty="0"/>
          </a:p>
        </p:txBody>
      </p:sp>
      <p:sp>
        <p:nvSpPr>
          <p:cNvPr id="30" name="Shape 28"/>
          <p:cNvSpPr/>
          <p:nvPr/>
        </p:nvSpPr>
        <p:spPr>
          <a:xfrm>
            <a:off x="426720" y="4498848"/>
            <a:ext cx="11338560" cy="682752"/>
          </a:xfrm>
          <a:prstGeom prst="rect">
            <a:avLst/>
          </a:prstGeom>
          <a:solidFill>
            <a:srgbClr val="EEF3F7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1" name="Shape 29"/>
          <p:cNvSpPr/>
          <p:nvPr/>
        </p:nvSpPr>
        <p:spPr>
          <a:xfrm>
            <a:off x="426720" y="4498848"/>
            <a:ext cx="670560" cy="682752"/>
          </a:xfrm>
          <a:prstGeom prst="rect">
            <a:avLst/>
          </a:prstGeom>
          <a:solidFill>
            <a:srgbClr val="138808"/>
          </a:solidFill>
          <a:ln w="12700">
            <a:solidFill>
              <a:srgbClr val="138808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2" name="Text 30"/>
          <p:cNvSpPr/>
          <p:nvPr/>
        </p:nvSpPr>
        <p:spPr>
          <a:xfrm>
            <a:off x="426720" y="4498848"/>
            <a:ext cx="670560" cy="682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2019</a:t>
            </a:r>
            <a:endParaRPr lang="en-US" sz="1267" dirty="0"/>
          </a:p>
        </p:txBody>
      </p:sp>
      <p:sp>
        <p:nvSpPr>
          <p:cNvPr id="33" name="Text 31"/>
          <p:cNvSpPr/>
          <p:nvPr/>
        </p:nvSpPr>
        <p:spPr>
          <a:xfrm>
            <a:off x="1182623" y="4547616"/>
            <a:ext cx="3433981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1388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Protection Act — Mediation Cells</a:t>
            </a:r>
            <a:endParaRPr lang="en-US" sz="1333" dirty="0"/>
          </a:p>
        </p:txBody>
      </p:sp>
      <p:sp>
        <p:nvSpPr>
          <p:cNvPr id="34" name="Text 32"/>
          <p:cNvSpPr/>
          <p:nvPr/>
        </p:nvSpPr>
        <p:spPr>
          <a:xfrm>
            <a:off x="1182624" y="4864608"/>
            <a:ext cx="10485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District/State Commissions may refer to mediation at first hearing or any later stage. Consumer Mediation Cells attached to each Commission (ss.74–79). 30-day mediation window. No fee for consumer. Strong judicial push toward early settlement.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426720" y="5230368"/>
            <a:ext cx="11338560" cy="853440"/>
          </a:xfrm>
          <a:prstGeom prst="rect">
            <a:avLst/>
          </a:prstGeom>
          <a:solidFill>
            <a:srgbClr val="FFFFFF"/>
          </a:solidFill>
          <a:ln w="10160">
            <a:solidFill>
              <a:srgbClr val="C8D4DC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6" name="Shape 34"/>
          <p:cNvSpPr/>
          <p:nvPr/>
        </p:nvSpPr>
        <p:spPr>
          <a:xfrm>
            <a:off x="426720" y="5230368"/>
            <a:ext cx="670560" cy="8534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7" name="Text 35"/>
          <p:cNvSpPr/>
          <p:nvPr/>
        </p:nvSpPr>
        <p:spPr>
          <a:xfrm>
            <a:off x="426720" y="5230368"/>
            <a:ext cx="67056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</a:t>
            </a:r>
            <a:endParaRPr lang="en-US" sz="1267" dirty="0"/>
          </a:p>
        </p:txBody>
      </p:sp>
      <p:sp>
        <p:nvSpPr>
          <p:cNvPr id="38" name="Text 36"/>
          <p:cNvSpPr/>
          <p:nvPr/>
        </p:nvSpPr>
        <p:spPr>
          <a:xfrm>
            <a:off x="1182623" y="5205984"/>
            <a:ext cx="10643617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33" b="1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Mediation Act 2023 ★  (but n/a to govt disputes – despite major litigant, &amp; MoF 2024 policy to limit arbitration to smaller govt procurement cases) </a:t>
            </a:r>
            <a:endParaRPr lang="en-US" sz="1333" dirty="0"/>
          </a:p>
        </p:txBody>
      </p:sp>
      <p:sp>
        <p:nvSpPr>
          <p:cNvPr id="39" name="Text 37"/>
          <p:cNvSpPr/>
          <p:nvPr/>
        </p:nvSpPr>
        <p:spPr>
          <a:xfrm>
            <a:off x="1182624" y="5547360"/>
            <a:ext cx="104851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legislation: VOLUNTARY pre-litigation mediation for all civil/commercial disputes. All Courts/tribunals MAY refer at any stage irrespective of agreement. Online mediation recognised. 120-day limit (+60 extendable). Mediation Council of India to register/regulate mediators. Overrides CPC/A&amp;C Act/Consumer Act on conduct of mediation. Includes confidentiality, &amp; Mediated Settlement Agreements enforceable as court decrees. </a:t>
            </a:r>
            <a:r>
              <a:rPr lang="en-US" sz="1200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help India to ratify the (signed) Singapore Convention … </a:t>
            </a:r>
            <a:endParaRPr lang="en-US" sz="12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" name="Text 1"/>
          <p:cNvSpPr/>
          <p:nvPr/>
        </p:nvSpPr>
        <p:spPr>
          <a:xfrm>
            <a:off x="548640" y="182880"/>
            <a:ext cx="112166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933" b="1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Commercial Mediation Lagged in India Despite Huge Court Delays</a:t>
            </a:r>
            <a:endParaRPr lang="en-US" sz="2933" dirty="0"/>
          </a:p>
        </p:txBody>
      </p:sp>
      <p:sp>
        <p:nvSpPr>
          <p:cNvPr id="4" name="Text 2"/>
          <p:cNvSpPr/>
          <p:nvPr/>
        </p:nvSpPr>
        <p:spPr>
          <a:xfrm>
            <a:off x="548640" y="768096"/>
            <a:ext cx="11216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dirty="0">
                <a:solidFill>
                  <a:srgbClr val="8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India's court system is far slower than Singapore, HK or Australia — yet privately supplied B2B mediation remains far less popular than in those jurisdictions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87680" y="1194816"/>
            <a:ext cx="5632704" cy="1365504"/>
          </a:xfrm>
          <a:prstGeom prst="rect">
            <a:avLst/>
          </a:prstGeom>
          <a:solidFill>
            <a:srgbClr val="FFFFFF"/>
          </a:solidFill>
          <a:ln w="15240">
            <a:solidFill>
              <a:srgbClr val="CC550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 sz="2400"/>
          </a:p>
        </p:txBody>
      </p:sp>
      <p:sp>
        <p:nvSpPr>
          <p:cNvPr id="6" name="Shape 4"/>
          <p:cNvSpPr/>
          <p:nvPr/>
        </p:nvSpPr>
        <p:spPr>
          <a:xfrm>
            <a:off x="487680" y="1194816"/>
            <a:ext cx="5632704" cy="365760"/>
          </a:xfrm>
          <a:prstGeom prst="rect">
            <a:avLst/>
          </a:prstGeom>
          <a:solidFill>
            <a:srgbClr val="CC5500"/>
          </a:solidFill>
          <a:ln w="12700">
            <a:solidFill>
              <a:srgbClr val="CC5500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" name="Text 5"/>
          <p:cNvSpPr/>
          <p:nvPr/>
        </p:nvSpPr>
        <p:spPr>
          <a:xfrm>
            <a:off x="560832" y="1194816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preference for adversarial adjudication</a:t>
            </a:r>
            <a:endParaRPr lang="en-US" sz="1333" dirty="0"/>
          </a:p>
        </p:txBody>
      </p:sp>
      <p:sp>
        <p:nvSpPr>
          <p:cNvPr id="8" name="Text 6"/>
          <p:cNvSpPr/>
          <p:nvPr/>
        </p:nvSpPr>
        <p:spPr>
          <a:xfrm>
            <a:off x="560832" y="1584960"/>
            <a:ext cx="548640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Indian legal culture — both parties and lawyers — overwhelmingly prefers court adjudication. 'Going to court' retains social legitimacy; mediation is perceived as a sign of weakness or inability to fight. This attitude is deeply rooted and slow to change despite legislative nudges.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364224" y="1194816"/>
            <a:ext cx="5632704" cy="1365504"/>
          </a:xfrm>
          <a:prstGeom prst="rect">
            <a:avLst/>
          </a:prstGeom>
          <a:solidFill>
            <a:srgbClr val="FFFFFF"/>
          </a:solidFill>
          <a:ln w="15240">
            <a:solidFill>
              <a:srgbClr val="8B1A1A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 sz="2400"/>
          </a:p>
        </p:txBody>
      </p:sp>
      <p:sp>
        <p:nvSpPr>
          <p:cNvPr id="10" name="Shape 8"/>
          <p:cNvSpPr/>
          <p:nvPr/>
        </p:nvSpPr>
        <p:spPr>
          <a:xfrm>
            <a:off x="6364224" y="1194816"/>
            <a:ext cx="5632704" cy="36576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1" name="Text 9"/>
          <p:cNvSpPr/>
          <p:nvPr/>
        </p:nvSpPr>
        <p:spPr>
          <a:xfrm>
            <a:off x="6437376" y="1194816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Enforceability uncertainty (now partly addressed by Mediation Act 2023)</a:t>
            </a:r>
            <a:endParaRPr lang="en-US" sz="1333" dirty="0"/>
          </a:p>
        </p:txBody>
      </p:sp>
      <p:sp>
        <p:nvSpPr>
          <p:cNvPr id="12" name="Text 10"/>
          <p:cNvSpPr/>
          <p:nvPr/>
        </p:nvSpPr>
        <p:spPr>
          <a:xfrm>
            <a:off x="6437376" y="1584960"/>
            <a:ext cx="548640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2023, mediated settlement agreements had uncertain domestic enforceability - no equivalent of Singapore Convention (not yet ratified) for domestic law. Parties feared non-compliance and preferred the coercive force of court orders over voluntary mediation settlements.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87680" y="2657856"/>
            <a:ext cx="5632704" cy="1365504"/>
          </a:xfrm>
          <a:prstGeom prst="rect">
            <a:avLst/>
          </a:prstGeom>
          <a:solidFill>
            <a:srgbClr val="FFFFFF"/>
          </a:solidFill>
          <a:ln w="15240">
            <a:solidFill>
              <a:srgbClr val="0A5C6B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 sz="2400"/>
          </a:p>
        </p:txBody>
      </p:sp>
      <p:sp>
        <p:nvSpPr>
          <p:cNvPr id="14" name="Shape 12"/>
          <p:cNvSpPr/>
          <p:nvPr/>
        </p:nvSpPr>
        <p:spPr>
          <a:xfrm>
            <a:off x="487680" y="2657856"/>
            <a:ext cx="5632704" cy="365760"/>
          </a:xfrm>
          <a:prstGeom prst="rect">
            <a:avLst/>
          </a:prstGeom>
          <a:solidFill>
            <a:srgbClr val="0A5C6B"/>
          </a:solidFill>
          <a:ln w="12700">
            <a:solidFill>
              <a:srgbClr val="0A5C6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5" name="Text 13"/>
          <p:cNvSpPr/>
          <p:nvPr/>
        </p:nvSpPr>
        <p:spPr>
          <a:xfrm>
            <a:off x="560832" y="2657856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Lawyer economics — no incentive to resolve quickly</a:t>
            </a:r>
            <a:endParaRPr lang="en-US" sz="1333" dirty="0"/>
          </a:p>
        </p:txBody>
      </p:sp>
      <p:sp>
        <p:nvSpPr>
          <p:cNvPr id="16" name="Text 14"/>
          <p:cNvSpPr/>
          <p:nvPr/>
        </p:nvSpPr>
        <p:spPr>
          <a:xfrm>
            <a:off x="560832" y="3048000"/>
            <a:ext cx="548640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Lawyers' fees in India are typically time-based (adjournment culture) or case-outcome-based — not solution-based. There is little financial incentive for lawyers to recommend mediation, which shortens the dispute lifecycle and reduces fee income. Plaintiff bars benefit from prolonged litigation.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364224" y="2657856"/>
            <a:ext cx="5632704" cy="1365504"/>
          </a:xfrm>
          <a:prstGeom prst="rect">
            <a:avLst/>
          </a:prstGeom>
          <a:solidFill>
            <a:srgbClr val="FFFFFF"/>
          </a:solidFill>
          <a:ln w="15240">
            <a:solidFill>
              <a:srgbClr val="1E3A8A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 sz="2400"/>
          </a:p>
        </p:txBody>
      </p:sp>
      <p:sp>
        <p:nvSpPr>
          <p:cNvPr id="18" name="Shape 16"/>
          <p:cNvSpPr/>
          <p:nvPr/>
        </p:nvSpPr>
        <p:spPr>
          <a:xfrm>
            <a:off x="6364224" y="2657856"/>
            <a:ext cx="5632704" cy="365760"/>
          </a:xfrm>
          <a:prstGeom prst="rect">
            <a:avLst/>
          </a:prstGeom>
          <a:solidFill>
            <a:srgbClr val="1E3A8A"/>
          </a:solidFill>
          <a:ln w="12700">
            <a:solidFill>
              <a:srgbClr val="1E3A8A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9" name="Text 17"/>
          <p:cNvSpPr/>
          <p:nvPr/>
        </p:nvSpPr>
        <p:spPr>
          <a:xfrm>
            <a:off x="6437376" y="2657856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parties prefer arbitration over mediation</a:t>
            </a:r>
            <a:endParaRPr lang="en-US" sz="1333" dirty="0"/>
          </a:p>
        </p:txBody>
      </p:sp>
      <p:sp>
        <p:nvSpPr>
          <p:cNvPr id="20" name="Text 18"/>
          <p:cNvSpPr/>
          <p:nvPr/>
        </p:nvSpPr>
        <p:spPr>
          <a:xfrm>
            <a:off x="6437376" y="3048000"/>
            <a:ext cx="548640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high-value B2B disputes, Indian parties strongly prefer arbitration (binding, enforceable, private, final). Mediation is seen as a weak optional step. The arbitration ecosystem (MCIA, DIAC, ICADR, IIAM) is more developed than mediation (slowly now improving) for commercial matters in India.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87680" y="4120896"/>
            <a:ext cx="5632704" cy="1365504"/>
          </a:xfrm>
          <a:prstGeom prst="rect">
            <a:avLst/>
          </a:prstGeom>
          <a:solidFill>
            <a:srgbClr val="FFFFFF"/>
          </a:solidFill>
          <a:ln w="15240">
            <a:solidFill>
              <a:srgbClr val="4A208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 sz="2400"/>
          </a:p>
        </p:txBody>
      </p:sp>
      <p:sp>
        <p:nvSpPr>
          <p:cNvPr id="22" name="Shape 20"/>
          <p:cNvSpPr/>
          <p:nvPr/>
        </p:nvSpPr>
        <p:spPr>
          <a:xfrm>
            <a:off x="487680" y="4120896"/>
            <a:ext cx="5632704" cy="365760"/>
          </a:xfrm>
          <a:prstGeom prst="rect">
            <a:avLst/>
          </a:prstGeom>
          <a:solidFill>
            <a:srgbClr val="4A2080"/>
          </a:solidFill>
          <a:ln w="12700">
            <a:solidFill>
              <a:srgbClr val="4A2080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3" name="Text 21"/>
          <p:cNvSpPr/>
          <p:nvPr/>
        </p:nvSpPr>
        <p:spPr>
          <a:xfrm>
            <a:off x="560832" y="4120896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Compared to Australia / Singapore / Hong Kong</a:t>
            </a:r>
            <a:endParaRPr lang="en-US" sz="1333" dirty="0"/>
          </a:p>
        </p:txBody>
      </p:sp>
      <p:sp>
        <p:nvSpPr>
          <p:cNvPr id="24" name="Text 22"/>
          <p:cNvSpPr/>
          <p:nvPr/>
        </p:nvSpPr>
        <p:spPr>
          <a:xfrm>
            <a:off x="560832" y="4511040"/>
            <a:ext cx="548640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Australia: strong mediation culture built over 30 years; litigation funders encourage it; NSW Equity Division referral rate 57.3% (2023 record). Singapore: SIMC active; judicial case management pushes mediation firmly into pre-trial stage. HK: court-connected scheme mature since 2010. India: mediation only now gaining legislative momentum — cultural shift will take a generation.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364224" y="4120896"/>
            <a:ext cx="5632704" cy="1365504"/>
          </a:xfrm>
          <a:prstGeom prst="rect">
            <a:avLst/>
          </a:prstGeom>
          <a:solidFill>
            <a:srgbClr val="FFFFFF"/>
          </a:solidFill>
          <a:ln w="15240">
            <a:solidFill>
              <a:srgbClr val="138808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 sz="2400"/>
          </a:p>
        </p:txBody>
      </p:sp>
      <p:sp>
        <p:nvSpPr>
          <p:cNvPr id="26" name="Shape 24"/>
          <p:cNvSpPr/>
          <p:nvPr/>
        </p:nvSpPr>
        <p:spPr>
          <a:xfrm>
            <a:off x="6364224" y="4120896"/>
            <a:ext cx="5632704" cy="365760"/>
          </a:xfrm>
          <a:prstGeom prst="rect">
            <a:avLst/>
          </a:prstGeom>
          <a:solidFill>
            <a:srgbClr val="138808"/>
          </a:solidFill>
          <a:ln w="12700">
            <a:solidFill>
              <a:srgbClr val="138808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7" name="Text 25"/>
          <p:cNvSpPr/>
          <p:nvPr/>
        </p:nvSpPr>
        <p:spPr>
          <a:xfrm>
            <a:off x="6437376" y="4120896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Mediator quality concerns and shortage of qualified practitioners</a:t>
            </a:r>
            <a:endParaRPr lang="en-US" sz="1333" dirty="0"/>
          </a:p>
        </p:txBody>
      </p:sp>
      <p:sp>
        <p:nvSpPr>
          <p:cNvPr id="28" name="Text 26"/>
          <p:cNvSpPr/>
          <p:nvPr/>
        </p:nvSpPr>
        <p:spPr>
          <a:xfrm>
            <a:off x="6437376" y="4511040"/>
            <a:ext cx="548640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parties do not trust the quality or domain-specific knowledge of Indian mediators (noted in SIDRA 2019 analysis; ABA 2026 article). Court-appointed mediators under s.89 CPC often lack commercial expertise. CAMP and IIAM training is improving this, but slowly. NALSA pool is large but not commercially specialised.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87680" y="6278880"/>
            <a:ext cx="11301984" cy="512064"/>
          </a:xfrm>
          <a:prstGeom prst="rect">
            <a:avLst/>
          </a:prstGeom>
          <a:solidFill>
            <a:srgbClr val="7B4014">
              <a:alpha val="15000"/>
            </a:srgbClr>
          </a:solidFill>
          <a:ln w="12700">
            <a:solidFill>
              <a:srgbClr val="7B4014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0" name="Text 28"/>
          <p:cNvSpPr/>
          <p:nvPr/>
        </p:nvSpPr>
        <p:spPr>
          <a:xfrm>
            <a:off x="609600" y="6303264"/>
            <a:ext cx="304800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7B40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non-participation (the largest dispute party): </a:t>
            </a:r>
            <a:endParaRPr lang="en-US" sz="1267" dirty="0"/>
          </a:p>
        </p:txBody>
      </p:sp>
      <p:sp>
        <p:nvSpPr>
          <p:cNvPr id="31" name="Text 29"/>
          <p:cNvSpPr/>
          <p:nvPr/>
        </p:nvSpPr>
        <p:spPr>
          <a:xfrm>
            <a:off x="3681984" y="6303264"/>
            <a:ext cx="8022336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C2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and PSUs — the largest party class in Indian disputes (~50% of all pending cases) — have been largely excluded from or unwilling to engage in mediation. Post-June 2024 MoF circular this is beginning to change for procurement disputes, but implementation is early-stage and HLCs are still being established.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CAE5F-3A38-003A-3DDB-679CBAC8F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56" y="270934"/>
            <a:ext cx="11559822" cy="1343378"/>
          </a:xfrm>
        </p:spPr>
        <p:txBody>
          <a:bodyPr>
            <a:normAutofit/>
          </a:bodyPr>
          <a:lstStyle/>
          <a:p>
            <a:r>
              <a:rPr lang="en-US" dirty="0"/>
              <a:t>(iv) Mediation disparity impedes </a:t>
            </a:r>
            <a:r>
              <a:rPr lang="en-US" b="1" dirty="0"/>
              <a:t>SMC ratification</a:t>
            </a:r>
            <a:br>
              <a:rPr lang="en-US" dirty="0"/>
            </a:br>
            <a:r>
              <a:rPr lang="en-US" sz="2200" dirty="0">
                <a:hlinkClick r:id="rId2"/>
              </a:rPr>
              <a:t>https://uncitral.un.org/en/texts/mediation/conventions/international_settlement_agreements/status</a:t>
            </a:r>
            <a:r>
              <a:rPr lang="en-US" sz="2200" dirty="0"/>
              <a:t>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C4C3A16-419F-9C04-C94B-434F1DB2FD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3822" y="1614312"/>
            <a:ext cx="10201116" cy="497275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6EFAC8-E3DD-88F1-0E09-54863C55E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096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5B0B4-4ED7-4D63-7D08-7AA3F7AE8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266" y="18874"/>
            <a:ext cx="11071578" cy="1373364"/>
          </a:xfrm>
        </p:spPr>
        <p:txBody>
          <a:bodyPr/>
          <a:lstStyle/>
          <a:p>
            <a:r>
              <a:rPr lang="en-US" dirty="0"/>
              <a:t>(v)	</a:t>
            </a:r>
            <a:r>
              <a:rPr lang="en-US" b="1" dirty="0"/>
              <a:t>Med-Arb</a:t>
            </a:r>
            <a:r>
              <a:rPr lang="en-US" dirty="0"/>
              <a:t> also less popular in India, Malaysia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3D939-43E4-B129-CFD7-2974E3D40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99" y="1130124"/>
            <a:ext cx="11355040" cy="5449096"/>
          </a:xfrm>
        </p:spPr>
        <p:txBody>
          <a:bodyPr>
            <a:normAutofit/>
          </a:bodyPr>
          <a:lstStyle/>
          <a:p>
            <a:r>
              <a:rPr lang="en-US" dirty="0"/>
              <a:t>If a straightforward Mediation clause is not directly enforceable as (both) states have not ratified the SMC, it can lead to an award enforceable under NY Convention if there is a mediation clause combined with (if no settlement or enforcement) arbitration</a:t>
            </a:r>
          </a:p>
          <a:p>
            <a:r>
              <a:rPr lang="en-US" dirty="0"/>
              <a:t>But such Med-Arb clauses are less likely to be agreed &amp; certainly proposed by (law) firms in </a:t>
            </a:r>
            <a:r>
              <a:rPr lang="en-US" dirty="0" err="1"/>
              <a:t>eg</a:t>
            </a:r>
            <a:r>
              <a:rPr lang="en-US" dirty="0"/>
              <a:t> Malaysia &amp; India, since they are less familiar with the Mediation step for B2B disputes</a:t>
            </a:r>
          </a:p>
          <a:p>
            <a:r>
              <a:rPr lang="en-US" dirty="0"/>
              <a:t>Also unclear if their courts will follow (English </a:t>
            </a:r>
            <a:r>
              <a:rPr lang="en-US" dirty="0">
                <a:sym typeface="Wingdings" pitchFamily="2" charset="2"/>
              </a:rPr>
              <a:t>) HK &amp; now Singapore* in </a:t>
            </a:r>
            <a:r>
              <a:rPr lang="en-US" i="1" dirty="0">
                <a:sym typeface="Wingdings" pitchFamily="2" charset="2"/>
              </a:rPr>
              <a:t>presuming</a:t>
            </a:r>
            <a:r>
              <a:rPr lang="en-US" dirty="0">
                <a:sym typeface="Wingdings" pitchFamily="2" charset="2"/>
              </a:rPr>
              <a:t> the arbitrators (not courts) have jurisdiction to decide if parties complied with agreed  pre-arb steps like mediation:</a:t>
            </a:r>
          </a:p>
          <a:p>
            <a:pPr lvl="1"/>
            <a:r>
              <a:rPr lang="en-US" dirty="0">
                <a:sym typeface="Wingdings" pitchFamily="2" charset="2"/>
                <a:hlinkClick r:id="rId2"/>
              </a:rPr>
              <a:t>* https://legalblogs.wolterskluwer.com/arbitration-blog/dro-v-drp-singapore-aligns-with-international-consensus-on-jurisdiction-admissibility-dichotomy-on-preconditions-to-arbitration/</a:t>
            </a:r>
            <a:r>
              <a:rPr lang="en-US" dirty="0">
                <a:sym typeface="Wingdings" pitchFamily="2" charset="2"/>
              </a:rPr>
              <a:t>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4E80F5-32A6-DB1B-8244-5A20154E9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015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799AA-E1A0-EC8D-0C34-0199FBA2F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8" y="428978"/>
            <a:ext cx="10924822" cy="1261710"/>
          </a:xfrm>
        </p:spPr>
        <p:txBody>
          <a:bodyPr/>
          <a:lstStyle/>
          <a:p>
            <a:r>
              <a:rPr lang="en-US" b="1" dirty="0"/>
              <a:t>2. Intl Commercial Arbitration: </a:t>
            </a:r>
            <a:r>
              <a:rPr lang="en-US" dirty="0">
                <a:solidFill>
                  <a:srgbClr val="00B050"/>
                </a:solidFill>
              </a:rPr>
              <a:t>mostly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growing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61F76-12B9-4969-A1E9-98B0C1D18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Singapore</a:t>
            </a:r>
            <a:r>
              <a:rPr lang="en-US" dirty="0"/>
              <a:t> now a world leader (after quite slow start)</a:t>
            </a:r>
          </a:p>
          <a:p>
            <a:r>
              <a:rPr lang="en-US" b="1" dirty="0"/>
              <a:t>Hong Kong </a:t>
            </a:r>
            <a:r>
              <a:rPr lang="en-US" dirty="0"/>
              <a:t>also keeping up, thanks to China trade: fewer cases but higher-value (but can it keep up given geo-politics?) </a:t>
            </a:r>
          </a:p>
          <a:p>
            <a:r>
              <a:rPr lang="en-US" b="1" dirty="0"/>
              <a:t>Vietnam</a:t>
            </a:r>
            <a:r>
              <a:rPr lang="en-US" dirty="0"/>
              <a:t> (Intl Arb Centre) &amp; </a:t>
            </a:r>
            <a:r>
              <a:rPr lang="en-US" b="1" dirty="0"/>
              <a:t>Korea</a:t>
            </a:r>
            <a:r>
              <a:rPr lang="en-US" dirty="0"/>
              <a:t> (KCAB Int’l) have grown (less), thanks to their bigger companies &amp; govt pushing for seats there</a:t>
            </a:r>
          </a:p>
          <a:p>
            <a:r>
              <a:rPr lang="en-US" b="1" dirty="0"/>
              <a:t>Malaysia </a:t>
            </a:r>
            <a:r>
              <a:rPr lang="en-US" dirty="0"/>
              <a:t>(&amp; </a:t>
            </a:r>
            <a:r>
              <a:rPr lang="en-US" b="1" dirty="0"/>
              <a:t>Thailand</a:t>
            </a:r>
            <a:r>
              <a:rPr lang="en-US" dirty="0"/>
              <a:t>, Australia) &amp;</a:t>
            </a:r>
            <a:r>
              <a:rPr lang="en-US" b="1" dirty="0"/>
              <a:t> Japan </a:t>
            </a:r>
            <a:r>
              <a:rPr lang="en-US" dirty="0"/>
              <a:t>(too little, too late?) have been less successful in attracting </a:t>
            </a:r>
            <a:r>
              <a:rPr lang="en-US" dirty="0" err="1"/>
              <a:t>intl</a:t>
            </a:r>
            <a:r>
              <a:rPr lang="en-US" dirty="0"/>
              <a:t> arb cases</a:t>
            </a:r>
          </a:p>
          <a:p>
            <a:pPr lvl="1"/>
            <a:r>
              <a:rPr lang="en-US" dirty="0"/>
              <a:t>But are now more credible seats, useful for their cos negotiating contracts</a:t>
            </a:r>
          </a:p>
          <a:p>
            <a:r>
              <a:rPr lang="en-US" b="1" dirty="0"/>
              <a:t>India</a:t>
            </a:r>
            <a:r>
              <a:rPr lang="en-US" dirty="0"/>
              <a:t> too: laws improving on case law but still struggling trying to shift from ad hoc arb (led by slow/dear ex-judges) to institutional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63F36-C414-15FC-96F7-C4D90A299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366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7D933-A7D6-7559-05DB-A61E3FB37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378" y="0"/>
            <a:ext cx="10515600" cy="1325563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https://www.qmul.ac.uk/arbitration/research/2025-international-arbitration-survey/</a:t>
            </a:r>
            <a:r>
              <a:rPr lang="en-US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22546B-F277-7A90-B808-A3CA11DB37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3426" y="1358900"/>
            <a:ext cx="10725149" cy="476673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4B5FD-72EC-1E38-46AE-09EF281CD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1494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72A8B-D170-11B5-99C1-C3F33F1EC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90" y="1110192"/>
            <a:ext cx="2638778" cy="4139142"/>
          </a:xfrm>
        </p:spPr>
        <p:txBody>
          <a:bodyPr>
            <a:normAutofit fontScale="90000"/>
          </a:bodyPr>
          <a:lstStyle/>
          <a:p>
            <a:r>
              <a:rPr lang="en-US" dirty="0"/>
              <a:t>Cf pre-Pandemic: </a:t>
            </a:r>
            <a:r>
              <a:rPr lang="en-AU" dirty="0">
                <a:hlinkClick r:id="rId2"/>
              </a:rPr>
              <a:t>https://www.fticonsulting.com/insights/reports/international-arbitration-after-pandemic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F7FC7-7AD8-55E8-AAAF-1ACC270DD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1533" y="359291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4473B8-9D0F-80F6-4A06-7F40728FA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326" y="504825"/>
            <a:ext cx="9320674" cy="546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BD1D3B-006F-29B6-A461-5624410A6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019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E60C2-4C49-C518-B473-758AE9BCF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(a)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13911-DFEA-738D-6352-4DE03CD26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70580" cy="438560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Since April, first teaching semester at </a:t>
            </a:r>
            <a:r>
              <a:rPr lang="en-US" dirty="0" err="1"/>
              <a:t>uTokyo</a:t>
            </a:r>
            <a:r>
              <a:rPr lang="en-US" dirty="0"/>
              <a:t> as tenured Professor of Anglo-American law (succeeding Prof </a:t>
            </a:r>
            <a:r>
              <a:rPr lang="en-US" dirty="0" err="1"/>
              <a:t>Kichimoto</a:t>
            </a:r>
            <a:r>
              <a:rPr lang="en-US" dirty="0"/>
              <a:t> Asaka):</a:t>
            </a:r>
          </a:p>
          <a:p>
            <a:pPr lvl="1"/>
            <a:r>
              <a:rPr lang="en-US" dirty="0">
                <a:hlinkClick r:id="rId2"/>
              </a:rPr>
              <a:t>https://japaneselaw.sydney.edu.au/2026/01/cross-appointment-to-utokyo-from-april-2026/</a:t>
            </a:r>
            <a:r>
              <a:rPr lang="en-US" dirty="0"/>
              <a:t> </a:t>
            </a:r>
          </a:p>
          <a:p>
            <a:r>
              <a:rPr lang="en-US" i="1" dirty="0" err="1"/>
              <a:t>Eibeiho</a:t>
            </a:r>
            <a:r>
              <a:rPr lang="en-US" i="1" dirty="0"/>
              <a:t> Soron </a:t>
            </a:r>
            <a:r>
              <a:rPr lang="en-US" dirty="0"/>
              <a:t>course: (a) revisiting Atiyah &amp; Summers (OUP 1987) ‘Form vs Substance in Anglo-American law’, (b) extending especially to Australian law (hybrid, but still closer to English law)</a:t>
            </a:r>
          </a:p>
          <a:p>
            <a:r>
              <a:rPr lang="en-US" i="1" dirty="0" err="1"/>
              <a:t>Eibeiho</a:t>
            </a:r>
            <a:r>
              <a:rPr lang="en-US" i="1" dirty="0"/>
              <a:t> zemi</a:t>
            </a:r>
            <a:r>
              <a:rPr lang="en-US" dirty="0"/>
              <a:t>/tutorials: (a) contract law in (especially CL) Asia – 5 (of 6) OUP books, (b) consumer law in 5 jurisdictions (incl. DR)</a:t>
            </a:r>
          </a:p>
          <a:p>
            <a:r>
              <a:rPr lang="en-US" i="1" dirty="0"/>
              <a:t>Dispute Resolution in Common Law Asia</a:t>
            </a:r>
            <a:r>
              <a:rPr lang="en-US" dirty="0"/>
              <a:t>: esp. Singapore, HK, Malaysia (incl Sulu heirs dispute), Brunei, India, PNG, NZ, Australia </a:t>
            </a:r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B3BC95-A4A8-7371-CE94-EDF4C460F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392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60" y="426720"/>
            <a:ext cx="1024128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933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Institutional Comparison (2024)</a:t>
            </a:r>
            <a:endParaRPr lang="en-US" sz="2933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/>
        </p:nvGraphicFramePr>
        <p:xfrm>
          <a:off x="609600" y="1219200"/>
          <a:ext cx="10241280" cy="3547872"/>
        </p:xfrm>
        <a:graphic>
          <a:graphicData uri="http://schemas.openxmlformats.org/drawingml/2006/table">
            <a:tbl>
              <a:tblPr/>
              <a:tblGrid>
                <a:gridCol w="1584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6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22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Institution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 Cases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Intl./Foreign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% Intl.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Dispute Value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Jurisdictions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SIAC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566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91%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11.86bn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HKIAC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352 arb.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~269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13.6bn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CIETAC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6,013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758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CNY 81.1bn (f-r)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SCIA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14,518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CNY 51bn (intl.)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BAC/BIAC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14,060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277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1.4bn (f-r)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KCAB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349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548m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VIAC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478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~89 (est.)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~19%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MCIA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258m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975360" y="4754880"/>
            <a:ext cx="1024128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706D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Notes: 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"f-r" = foreign-related (broader than strict ”international”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ie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where parties from different states – includes </a:t>
            </a:r>
            <a:r>
              <a:rPr lang="en-US" sz="1200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</a:t>
            </a:r>
            <a:r>
              <a:rPr lang="en-US" sz="12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foreign subsidiary disputing with local party).</a:t>
            </a:r>
          </a:p>
          <a:p>
            <a:endParaRPr lang="en-US" sz="1200" dirty="0">
              <a:solidFill>
                <a:srgbClr val="706D66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200" dirty="0">
                <a:solidFill>
                  <a:srgbClr val="706D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HKIAC 269 = 76.4% of 352 arbitrations. VIAC estimated from 18.63% of 478. All figures reported; not strictly comparable.</a:t>
            </a:r>
            <a:endParaRPr lang="en-US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33240" y="121920"/>
            <a:ext cx="11349161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33" b="1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ASIA-Linked International Arbitration Filings: Recent Institutional Comparison</a:t>
            </a:r>
            <a:endParaRPr lang="en-US" sz="2133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/>
        </p:nvGraphicFramePr>
        <p:xfrm>
          <a:off x="365760" y="975360"/>
          <a:ext cx="11460480" cy="4145280"/>
        </p:xfrm>
        <a:graphic>
          <a:graphicData uri="http://schemas.openxmlformats.org/drawingml/2006/table">
            <a:tbl>
              <a:tblPr/>
              <a:tblGrid>
                <a:gridCol w="1036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0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55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ICDR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ICC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LCIA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SIAC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HKIAC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F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F0E0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Metric basis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Asian-party count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(not unique cases)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Regional share proxy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(% of parties × filings)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Regional share proxy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(% of parties × filings)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Int'l case count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(Asia-based; no separate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Asian-party figure)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Cases with ≥1 Asian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party (derived from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'no Asian parties' %)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F0E0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≤264 parties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(755 int'l B2B cases)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(695 cases; 25% Asia-Pac)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(293 arbs; 24% Asia)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~314 int'l cases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(357 total; 88% int'l)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(344 arbs; 5.8% no Asian)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F0E0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~351 parties/matters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(848 int'l cases)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(870 cases; 25% Asia-Pac)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(327 arbs; 8% Asia)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614 int'l cases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(663 total; 93% int'l)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~254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(281 arbs; 9.6% no Asian)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F0E0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(811 total cases)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~183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(831 cases; 22% Asia-Pac)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(318 arbs; 9% Asia)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566 int'l cases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(625 total; 91% int'l)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(352 arbs; 14.5% no Asian)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F0E0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 parties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(725 int'l arbs)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 (prelim: 881 cases;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Asia-Pac share rising)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(no report found)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~789 int'l cases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(886 total; 89% int'l)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~335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(388 arbs; 13.7% no Asian)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F0E0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Takeaway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1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00B0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Stable ~260–350</a:t>
                      </a:r>
                      <a:endParaRPr lang="en-US" sz="900" b="1" dirty="0">
                        <a:solidFill>
                          <a:srgbClr val="00B0F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B0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Asian parties/yr</a:t>
                      </a:r>
                      <a:endParaRPr lang="en-US" sz="900" dirty="0">
                        <a:solidFill>
                          <a:srgbClr val="00B0F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B0F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Stable  ~180-220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(22–25%)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latin typeface="Calibri" charset="0"/>
                          <a:ea typeface="Calibri" pitchFamily="34" charset="-122"/>
                          <a:cs typeface="Calibri" charset="0"/>
                        </a:rPr>
                        <a:t> </a:t>
                      </a:r>
                      <a:r>
                        <a:rPr lang="en-US" sz="9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Asia-Pac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FF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 &amp; declining</a:t>
                      </a:r>
                      <a:endParaRPr lang="en-US" sz="900" dirty="0">
                        <a:solidFill>
                          <a:srgbClr val="FF000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Asia share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0B0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Strong growth;</a:t>
                      </a:r>
                      <a:endParaRPr lang="en-US" sz="900" dirty="0">
                        <a:solidFill>
                          <a:srgbClr val="00B05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Asian users dominant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rgbClr val="00B05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 levels: ~250–335 cases/yr</a:t>
                      </a:r>
                      <a:endParaRPr lang="en-US" sz="900" dirty="0">
                        <a:solidFill>
                          <a:srgbClr val="00B05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1F1D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(cleanest data series)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5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365760" y="5791201"/>
            <a:ext cx="11460480" cy="569844"/>
          </a:xfrm>
          <a:prstGeom prst="rect">
            <a:avLst/>
          </a:prstGeom>
          <a:noFill/>
          <a:ln/>
        </p:spPr>
        <p:txBody>
          <a:bodyPr wrap="square" lIns="33867" tIns="67733" rIns="67733" bIns="33867" rtlCol="0" anchor="t"/>
          <a:lstStyle/>
          <a:p>
            <a:r>
              <a:rPr lang="en-US" sz="933" b="1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 &amp; caveats: </a:t>
            </a:r>
            <a:r>
              <a:rPr lang="en-US" sz="933" dirty="0">
                <a:solidFill>
                  <a:srgbClr val="524F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Counts are not perfectly comparable — institutions report different denominators (unique cases, party counts, international-case shares, or regional shares). HKIAC provides the cleanest annual Asian-party case series (publishes % with no Asian parties). SIAC does not publish a comparable Asian-party count; international cases shown as proxy. LCIA &amp; ICC data are proxies from regional party-share percentages applied to total filings.</a:t>
            </a:r>
            <a:endParaRPr lang="en-US" sz="933" dirty="0"/>
          </a:p>
        </p:txBody>
      </p:sp>
      <p:sp>
        <p:nvSpPr>
          <p:cNvPr id="5" name="Text 2"/>
          <p:cNvSpPr/>
          <p:nvPr/>
        </p:nvSpPr>
        <p:spPr>
          <a:xfrm>
            <a:off x="365760" y="6461760"/>
            <a:ext cx="1146048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67" i="1" dirty="0">
                <a:solidFill>
                  <a:srgbClr val="8F8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Institutional annual reports/statistics and public summaries; figures rounded.</a:t>
            </a:r>
            <a:endParaRPr lang="en-US" sz="867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62A6C-221A-A936-69FD-4C41522A2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23" y="365125"/>
            <a:ext cx="10984088" cy="1373364"/>
          </a:xfrm>
        </p:spPr>
        <p:txBody>
          <a:bodyPr/>
          <a:lstStyle/>
          <a:p>
            <a:r>
              <a:rPr lang="en-US" b="1" dirty="0"/>
              <a:t>Delays &amp; (esp.) costs</a:t>
            </a:r>
            <a:r>
              <a:rPr lang="en-US" dirty="0"/>
              <a:t>, yet </a:t>
            </a:r>
            <a:r>
              <a:rPr lang="en-US" dirty="0" err="1"/>
              <a:t>ICArb</a:t>
            </a:r>
            <a:r>
              <a:rPr lang="en-US" dirty="0"/>
              <a:t> keeps growing!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C68A7-BA76-B65D-9893-C7829DBCC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2" y="1509535"/>
            <a:ext cx="11342512" cy="4983340"/>
          </a:xfrm>
        </p:spPr>
        <p:txBody>
          <a:bodyPr>
            <a:normAutofit/>
          </a:bodyPr>
          <a:lstStyle/>
          <a:p>
            <a:r>
              <a:rPr lang="en-US" dirty="0"/>
              <a:t>Many Arb Rules have introduced </a:t>
            </a:r>
            <a:r>
              <a:rPr lang="en-US" b="1" dirty="0"/>
              <a:t>‘expedited’ arbitration </a:t>
            </a:r>
            <a:r>
              <a:rPr lang="en-US" dirty="0"/>
              <a:t>track (4-6 months for award by sole arbitrator appointed by institution), automatic </a:t>
            </a:r>
            <a:r>
              <a:rPr lang="en-US" dirty="0" err="1"/>
              <a:t>eg</a:t>
            </a:r>
            <a:r>
              <a:rPr lang="en-US" dirty="0"/>
              <a:t> &lt;$5m in dispute (ACICA, SIAC … but HKIAC still opt-in!) </a:t>
            </a:r>
          </a:p>
          <a:p>
            <a:pPr lvl="1"/>
            <a:r>
              <a:rPr lang="en-US" dirty="0"/>
              <a:t>Latest SIAC Rules added extra-expedited (3 months if &lt;$1m)</a:t>
            </a:r>
          </a:p>
          <a:p>
            <a:pPr lvl="1"/>
            <a:r>
              <a:rPr lang="en-US" dirty="0"/>
              <a:t>But major costs are still from lawyers, not arbitrators (let alone admin fee)</a:t>
            </a:r>
          </a:p>
          <a:p>
            <a:r>
              <a:rPr lang="en-US" dirty="0"/>
              <a:t>Unclear if </a:t>
            </a:r>
            <a:r>
              <a:rPr lang="en-US" b="1" dirty="0"/>
              <a:t>third-party funding </a:t>
            </a:r>
            <a:r>
              <a:rPr lang="en-US" dirty="0"/>
              <a:t>(</a:t>
            </a:r>
            <a:r>
              <a:rPr lang="en-US" dirty="0" err="1"/>
              <a:t>S’pore</a:t>
            </a:r>
            <a:r>
              <a:rPr lang="en-US" dirty="0"/>
              <a:t>, HK – also with </a:t>
            </a:r>
            <a:r>
              <a:rPr lang="en-US" b="1" dirty="0"/>
              <a:t>lawyer-funding</a:t>
            </a:r>
            <a:r>
              <a:rPr lang="en-US" dirty="0"/>
              <a:t>, now Malaysia – despite </a:t>
            </a:r>
            <a:r>
              <a:rPr lang="en-US" i="1" dirty="0"/>
              <a:t>Sulu </a:t>
            </a:r>
            <a:r>
              <a:rPr lang="en-US" dirty="0"/>
              <a:t>saga!) leads to more or less delays &amp; costs</a:t>
            </a:r>
          </a:p>
          <a:p>
            <a:r>
              <a:rPr lang="en-US" dirty="0"/>
              <a:t>Unclear if ‘</a:t>
            </a:r>
            <a:r>
              <a:rPr lang="en-US" b="1" dirty="0"/>
              <a:t>green arbs</a:t>
            </a:r>
            <a:r>
              <a:rPr lang="en-US" dirty="0"/>
              <a:t>’ &amp; gender (not professional!) </a:t>
            </a:r>
            <a:r>
              <a:rPr lang="en-US" b="1" dirty="0"/>
              <a:t>diversity </a:t>
            </a:r>
            <a:r>
              <a:rPr lang="en-US" dirty="0"/>
              <a:t>initiatives (</a:t>
            </a:r>
            <a:r>
              <a:rPr lang="en-US" dirty="0" err="1"/>
              <a:t>eg</a:t>
            </a:r>
            <a:r>
              <a:rPr lang="en-US" dirty="0"/>
              <a:t> ACICA ‘carbon protocol’, HKIAC) mean more or less costs in </a:t>
            </a:r>
            <a:r>
              <a:rPr lang="en-US" dirty="0" err="1"/>
              <a:t>ICArb</a:t>
            </a:r>
            <a:endParaRPr lang="en-US" dirty="0"/>
          </a:p>
          <a:p>
            <a:r>
              <a:rPr lang="en-US" dirty="0"/>
              <a:t>Unclear re </a:t>
            </a:r>
            <a:r>
              <a:rPr lang="en-US" b="1" dirty="0"/>
              <a:t>AI</a:t>
            </a:r>
            <a:r>
              <a:rPr lang="en-US" dirty="0"/>
              <a:t>, yet already used esp. for evidence/mgt (QMUL survey)</a:t>
            </a:r>
          </a:p>
          <a:p>
            <a:r>
              <a:rPr lang="en-US" dirty="0"/>
              <a:t>‘</a:t>
            </a:r>
            <a:r>
              <a:rPr lang="en-US" b="1" dirty="0"/>
              <a:t>Arb-med</a:t>
            </a:r>
            <a:r>
              <a:rPr lang="en-US" dirty="0"/>
              <a:t>’ faded, except PRC arbs; instead some SIAC Arb-Med-Arb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3BA1A-4876-8A6B-900D-B2EF248BB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1209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280160"/>
          </a:xfrm>
          <a:prstGeom prst="rect">
            <a:avLst/>
          </a:prstGeom>
          <a:solidFill>
            <a:srgbClr val="1A2C4E"/>
          </a:solidFill>
          <a:ln w="12700">
            <a:solidFill>
              <a:srgbClr val="1A2C4E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" name="Shape 1"/>
          <p:cNvSpPr/>
          <p:nvPr/>
        </p:nvSpPr>
        <p:spPr>
          <a:xfrm>
            <a:off x="0" y="1280160"/>
            <a:ext cx="12192000" cy="73152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" name="Text 2"/>
          <p:cNvSpPr/>
          <p:nvPr/>
        </p:nvSpPr>
        <p:spPr>
          <a:xfrm>
            <a:off x="548640" y="0"/>
            <a:ext cx="11383716" cy="902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WHY? NY Convention (for enforceability) means </a:t>
            </a:r>
            <a:r>
              <a:rPr lang="en-US" sz="2933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ICArb</a:t>
            </a:r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lacks competition</a:t>
            </a:r>
            <a:endParaRPr lang="en-US" sz="2933" dirty="0"/>
          </a:p>
        </p:txBody>
      </p:sp>
      <p:sp>
        <p:nvSpPr>
          <p:cNvPr id="5" name="Text 3"/>
          <p:cNvSpPr/>
          <p:nvPr/>
        </p:nvSpPr>
        <p:spPr>
          <a:xfrm>
            <a:off x="548640" y="780288"/>
            <a:ext cx="1109472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33" dirty="0">
                <a:solidFill>
                  <a:srgbClr val="9DBB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from Singapore Intl Commercial Court · let alone more recent CICC or (even less international) China local IC tribunals</a:t>
            </a:r>
            <a:endParaRPr lang="en-US" sz="1733" dirty="0"/>
          </a:p>
        </p:txBody>
      </p:sp>
      <p:sp>
        <p:nvSpPr>
          <p:cNvPr id="6" name="Shape 4"/>
          <p:cNvSpPr/>
          <p:nvPr/>
        </p:nvSpPr>
        <p:spPr>
          <a:xfrm>
            <a:off x="341376" y="1767840"/>
            <a:ext cx="1950720" cy="560832"/>
          </a:xfrm>
          <a:prstGeom prst="rect">
            <a:avLst/>
          </a:prstGeom>
          <a:solidFill>
            <a:srgbClr val="EEF2F7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" name="Text 5"/>
          <p:cNvSpPr/>
          <p:nvPr/>
        </p:nvSpPr>
        <p:spPr>
          <a:xfrm>
            <a:off x="438912" y="1816608"/>
            <a:ext cx="1755648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1A2C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Established</a:t>
            </a:r>
            <a:endParaRPr lang="en-US" sz="1333" dirty="0"/>
          </a:p>
        </p:txBody>
      </p:sp>
      <p:sp>
        <p:nvSpPr>
          <p:cNvPr id="8" name="Shape 6"/>
          <p:cNvSpPr/>
          <p:nvPr/>
        </p:nvSpPr>
        <p:spPr>
          <a:xfrm>
            <a:off x="341376" y="2328672"/>
            <a:ext cx="1950720" cy="560832"/>
          </a:xfrm>
          <a:prstGeom prst="rect">
            <a:avLst/>
          </a:prstGeom>
          <a:solidFill>
            <a:srgbClr val="E4EBF4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9" name="Text 7"/>
          <p:cNvSpPr/>
          <p:nvPr/>
        </p:nvSpPr>
        <p:spPr>
          <a:xfrm>
            <a:off x="438912" y="2377440"/>
            <a:ext cx="1755648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1A2C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cases</a:t>
            </a:r>
            <a:endParaRPr lang="en-US" sz="1333" dirty="0"/>
          </a:p>
        </p:txBody>
      </p:sp>
      <p:sp>
        <p:nvSpPr>
          <p:cNvPr id="10" name="Shape 8"/>
          <p:cNvSpPr/>
          <p:nvPr/>
        </p:nvSpPr>
        <p:spPr>
          <a:xfrm>
            <a:off x="341376" y="2889504"/>
            <a:ext cx="1950720" cy="560832"/>
          </a:xfrm>
          <a:prstGeom prst="rect">
            <a:avLst/>
          </a:prstGeom>
          <a:solidFill>
            <a:srgbClr val="EEF2F7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1" name="Text 9"/>
          <p:cNvSpPr/>
          <p:nvPr/>
        </p:nvSpPr>
        <p:spPr>
          <a:xfrm>
            <a:off x="438912" y="2938272"/>
            <a:ext cx="1755648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Opt-in cases</a:t>
            </a:r>
            <a:endParaRPr lang="en-US" sz="1333" dirty="0">
              <a:solidFill>
                <a:srgbClr val="FF0000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41376" y="3450336"/>
            <a:ext cx="1950720" cy="560832"/>
          </a:xfrm>
          <a:prstGeom prst="rect">
            <a:avLst/>
          </a:prstGeom>
          <a:solidFill>
            <a:srgbClr val="E4EBF4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3" name="Text 11"/>
          <p:cNvSpPr/>
          <p:nvPr/>
        </p:nvSpPr>
        <p:spPr>
          <a:xfrm>
            <a:off x="438912" y="3499104"/>
            <a:ext cx="1755648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1A2C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lawyers</a:t>
            </a:r>
            <a:endParaRPr lang="en-US" sz="1333" dirty="0"/>
          </a:p>
        </p:txBody>
      </p:sp>
      <p:sp>
        <p:nvSpPr>
          <p:cNvPr id="14" name="Shape 12"/>
          <p:cNvSpPr/>
          <p:nvPr/>
        </p:nvSpPr>
        <p:spPr>
          <a:xfrm>
            <a:off x="341376" y="4011168"/>
            <a:ext cx="1950720" cy="560832"/>
          </a:xfrm>
          <a:prstGeom prst="rect">
            <a:avLst/>
          </a:prstGeom>
          <a:solidFill>
            <a:srgbClr val="EEF2F7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5" name="Text 13"/>
          <p:cNvSpPr/>
          <p:nvPr/>
        </p:nvSpPr>
        <p:spPr>
          <a:xfrm>
            <a:off x="438912" y="4059936"/>
            <a:ext cx="1755648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1A2C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judges</a:t>
            </a:r>
            <a:endParaRPr lang="en-US" sz="1333" dirty="0"/>
          </a:p>
        </p:txBody>
      </p:sp>
      <p:sp>
        <p:nvSpPr>
          <p:cNvPr id="16" name="Shape 14"/>
          <p:cNvSpPr/>
          <p:nvPr/>
        </p:nvSpPr>
        <p:spPr>
          <a:xfrm>
            <a:off x="341376" y="4572000"/>
            <a:ext cx="1950720" cy="560832"/>
          </a:xfrm>
          <a:prstGeom prst="rect">
            <a:avLst/>
          </a:prstGeom>
          <a:solidFill>
            <a:srgbClr val="E4EBF4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7" name="Text 15"/>
          <p:cNvSpPr/>
          <p:nvPr/>
        </p:nvSpPr>
        <p:spPr>
          <a:xfrm>
            <a:off x="438912" y="4620768"/>
            <a:ext cx="1755648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1A2C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</a:t>
            </a:r>
            <a:endParaRPr lang="en-US" sz="1333" dirty="0"/>
          </a:p>
        </p:txBody>
      </p:sp>
      <p:sp>
        <p:nvSpPr>
          <p:cNvPr id="18" name="Shape 16"/>
          <p:cNvSpPr/>
          <p:nvPr/>
        </p:nvSpPr>
        <p:spPr>
          <a:xfrm>
            <a:off x="341376" y="5132832"/>
            <a:ext cx="1950720" cy="560832"/>
          </a:xfrm>
          <a:prstGeom prst="rect">
            <a:avLst/>
          </a:prstGeom>
          <a:solidFill>
            <a:srgbClr val="EEF2F7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19" name="Text 17"/>
          <p:cNvSpPr/>
          <p:nvPr/>
        </p:nvSpPr>
        <p:spPr>
          <a:xfrm>
            <a:off x="438912" y="5181600"/>
            <a:ext cx="1755648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1A2C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Appealable</a:t>
            </a:r>
            <a:endParaRPr lang="en-US" sz="1333" dirty="0"/>
          </a:p>
        </p:txBody>
      </p:sp>
      <p:sp>
        <p:nvSpPr>
          <p:cNvPr id="20" name="Shape 18"/>
          <p:cNvSpPr/>
          <p:nvPr/>
        </p:nvSpPr>
        <p:spPr>
          <a:xfrm>
            <a:off x="341376" y="5693664"/>
            <a:ext cx="1950720" cy="560832"/>
          </a:xfrm>
          <a:prstGeom prst="rect">
            <a:avLst/>
          </a:prstGeom>
          <a:solidFill>
            <a:srgbClr val="E4EBF4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1" name="Text 19"/>
          <p:cNvSpPr/>
          <p:nvPr/>
        </p:nvSpPr>
        <p:spPr>
          <a:xfrm>
            <a:off x="438912" y="5742432"/>
            <a:ext cx="1755648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1A2C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Jurisdiction basis</a:t>
            </a:r>
            <a:endParaRPr lang="en-US" sz="1333" dirty="0"/>
          </a:p>
        </p:txBody>
      </p:sp>
      <p:sp>
        <p:nvSpPr>
          <p:cNvPr id="22" name="Shape 20"/>
          <p:cNvSpPr/>
          <p:nvPr/>
        </p:nvSpPr>
        <p:spPr>
          <a:xfrm>
            <a:off x="2340864" y="1304544"/>
            <a:ext cx="3438144" cy="463296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3" name="Text 21"/>
          <p:cNvSpPr/>
          <p:nvPr/>
        </p:nvSpPr>
        <p:spPr>
          <a:xfrm>
            <a:off x="2340864" y="1304544"/>
            <a:ext cx="3438144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SICC</a:t>
            </a:r>
            <a:endParaRPr lang="en-US" sz="1467" dirty="0"/>
          </a:p>
        </p:txBody>
      </p:sp>
      <p:sp>
        <p:nvSpPr>
          <p:cNvPr id="24" name="Shape 22"/>
          <p:cNvSpPr/>
          <p:nvPr/>
        </p:nvSpPr>
        <p:spPr>
          <a:xfrm>
            <a:off x="2340864" y="1767840"/>
            <a:ext cx="3438144" cy="5608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5" name="Text 23"/>
          <p:cNvSpPr/>
          <p:nvPr/>
        </p:nvSpPr>
        <p:spPr>
          <a:xfrm>
            <a:off x="2426208" y="1804416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 2015</a:t>
            </a:r>
            <a:endParaRPr lang="en-US" sz="1267" dirty="0"/>
          </a:p>
        </p:txBody>
      </p:sp>
      <p:sp>
        <p:nvSpPr>
          <p:cNvPr id="26" name="Shape 24"/>
          <p:cNvSpPr/>
          <p:nvPr/>
        </p:nvSpPr>
        <p:spPr>
          <a:xfrm>
            <a:off x="2340864" y="2328672"/>
            <a:ext cx="3438144" cy="560832"/>
          </a:xfrm>
          <a:prstGeom prst="rect">
            <a:avLst/>
          </a:prstGeom>
          <a:solidFill>
            <a:srgbClr val="F5F8FC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7" name="Text 25"/>
          <p:cNvSpPr/>
          <p:nvPr/>
        </p:nvSpPr>
        <p:spPr>
          <a:xfrm>
            <a:off x="2426208" y="2365248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hundreds</a:t>
            </a:r>
            <a:r>
              <a:rPr lang="en-US" sz="1267" dirty="0"/>
              <a:t> </a:t>
            </a:r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1267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modes</a:t>
            </a:r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estimated)</a:t>
            </a:r>
            <a:endParaRPr lang="en-US" sz="1267" dirty="0"/>
          </a:p>
        </p:txBody>
      </p:sp>
      <p:sp>
        <p:nvSpPr>
          <p:cNvPr id="28" name="Shape 26"/>
          <p:cNvSpPr/>
          <p:nvPr/>
        </p:nvSpPr>
        <p:spPr>
          <a:xfrm>
            <a:off x="2340864" y="2889504"/>
            <a:ext cx="3438144" cy="5608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29" name="Text 27"/>
          <p:cNvSpPr/>
          <p:nvPr/>
        </p:nvSpPr>
        <p:spPr>
          <a:xfrm>
            <a:off x="2426208" y="2926080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not separately reported - so likely few?</a:t>
            </a:r>
            <a:endParaRPr lang="en-US" sz="1267" dirty="0">
              <a:solidFill>
                <a:srgbClr val="FF0000"/>
              </a:solidFill>
            </a:endParaRPr>
          </a:p>
        </p:txBody>
      </p:sp>
      <p:sp>
        <p:nvSpPr>
          <p:cNvPr id="30" name="Shape 28"/>
          <p:cNvSpPr/>
          <p:nvPr/>
        </p:nvSpPr>
        <p:spPr>
          <a:xfrm>
            <a:off x="2340864" y="3450336"/>
            <a:ext cx="3438144" cy="560832"/>
          </a:xfrm>
          <a:prstGeom prst="rect">
            <a:avLst/>
          </a:prstGeom>
          <a:solidFill>
            <a:srgbClr val="F5F8FC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1" name="Text 29"/>
          <p:cNvSpPr/>
          <p:nvPr/>
        </p:nvSpPr>
        <p:spPr>
          <a:xfrm>
            <a:off x="2426208" y="3486912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Permitted (offshore cases)</a:t>
            </a:r>
            <a:endParaRPr lang="en-US" sz="1267" dirty="0"/>
          </a:p>
        </p:txBody>
      </p:sp>
      <p:sp>
        <p:nvSpPr>
          <p:cNvPr id="32" name="Shape 30"/>
          <p:cNvSpPr/>
          <p:nvPr/>
        </p:nvSpPr>
        <p:spPr>
          <a:xfrm>
            <a:off x="2340864" y="4011168"/>
            <a:ext cx="3438144" cy="5608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3" name="Text 31"/>
          <p:cNvSpPr/>
          <p:nvPr/>
        </p:nvSpPr>
        <p:spPr>
          <a:xfrm>
            <a:off x="2426208" y="4047744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24 international (part-time)</a:t>
            </a:r>
            <a:endParaRPr lang="en-US" sz="1267" dirty="0"/>
          </a:p>
        </p:txBody>
      </p:sp>
      <p:sp>
        <p:nvSpPr>
          <p:cNvPr id="34" name="Shape 32"/>
          <p:cNvSpPr/>
          <p:nvPr/>
        </p:nvSpPr>
        <p:spPr>
          <a:xfrm>
            <a:off x="2340864" y="4572000"/>
            <a:ext cx="3438144" cy="560832"/>
          </a:xfrm>
          <a:prstGeom prst="rect">
            <a:avLst/>
          </a:prstGeom>
          <a:solidFill>
            <a:srgbClr val="F5F8FC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5" name="Text 33"/>
          <p:cNvSpPr/>
          <p:nvPr/>
        </p:nvSpPr>
        <p:spPr>
          <a:xfrm>
            <a:off x="2426208" y="4608576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</a:t>
            </a:r>
            <a:endParaRPr lang="en-US" sz="1267" dirty="0"/>
          </a:p>
        </p:txBody>
      </p:sp>
      <p:sp>
        <p:nvSpPr>
          <p:cNvPr id="36" name="Shape 34"/>
          <p:cNvSpPr/>
          <p:nvPr/>
        </p:nvSpPr>
        <p:spPr>
          <a:xfrm>
            <a:off x="2340864" y="5132832"/>
            <a:ext cx="3438144" cy="5608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7" name="Text 35"/>
          <p:cNvSpPr/>
          <p:nvPr/>
        </p:nvSpPr>
        <p:spPr>
          <a:xfrm>
            <a:off x="2426208" y="5169408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(to Singapore Court of Appeal – local judges)</a:t>
            </a:r>
            <a:endParaRPr lang="en-US" sz="1267" dirty="0"/>
          </a:p>
        </p:txBody>
      </p:sp>
      <p:sp>
        <p:nvSpPr>
          <p:cNvPr id="38" name="Shape 36"/>
          <p:cNvSpPr/>
          <p:nvPr/>
        </p:nvSpPr>
        <p:spPr>
          <a:xfrm>
            <a:off x="2340864" y="5693664"/>
            <a:ext cx="3438144" cy="560832"/>
          </a:xfrm>
          <a:prstGeom prst="rect">
            <a:avLst/>
          </a:prstGeom>
          <a:solidFill>
            <a:srgbClr val="F5F8FC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39" name="Text 37"/>
          <p:cNvSpPr/>
          <p:nvPr/>
        </p:nvSpPr>
        <p:spPr>
          <a:xfrm>
            <a:off x="2389632" y="5693664"/>
            <a:ext cx="3267456" cy="560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FF0000"/>
                </a:solidFill>
                <a:latin typeface="Calibri" panose="020F0502020204030204" pitchFamily="34" charset="0"/>
                <a:ea typeface="Calibri" pitchFamily="34" charset="-122"/>
                <a:cs typeface="Calibri" panose="020F0502020204030204" pitchFamily="34" charset="0"/>
              </a:rPr>
              <a:t>Consensual (pure opt-in </a:t>
            </a:r>
            <a:r>
              <a:rPr lang="en-US" sz="1267" dirty="0">
                <a:solidFill>
                  <a:srgbClr val="64748B"/>
                </a:solidFill>
                <a:latin typeface="Calibri" panose="020F0502020204030204" pitchFamily="34" charset="0"/>
                <a:ea typeface="Calibri" pitchFamily="34" charset="-122"/>
                <a:cs typeface="Calibri" panose="020F0502020204030204" pitchFamily="34" charset="0"/>
              </a:rPr>
              <a:t>+ </a:t>
            </a:r>
            <a:r>
              <a:rPr lang="en-US" sz="1267" dirty="0">
                <a:solidFill>
                  <a:srgbClr val="FFC000"/>
                </a:solidFill>
                <a:latin typeface="Calibri" panose="020F0502020204030204" pitchFamily="34" charset="0"/>
                <a:ea typeface="Calibri" pitchFamily="34" charset="-122"/>
                <a:cs typeface="Calibri" panose="020F0502020204030204" pitchFamily="34" charset="0"/>
              </a:rPr>
              <a:t>supervisory court for arbitration: 2023 SIAC model clause</a:t>
            </a:r>
            <a:r>
              <a:rPr lang="en-US" sz="1267" dirty="0">
                <a:solidFill>
                  <a:srgbClr val="64748B"/>
                </a:solidFill>
                <a:latin typeface="Calibri" panose="020F0502020204030204" pitchFamily="34" charset="0"/>
                <a:ea typeface="Calibri" pitchFamily="34" charset="-122"/>
                <a:cs typeface="Calibri" panose="020F0502020204030204" pitchFamily="34" charset="0"/>
              </a:rPr>
              <a:t>) + transfer from regular Sing HCt (most common so far)</a:t>
            </a:r>
            <a:endParaRPr lang="en-US" sz="1267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5876544" y="1304544"/>
            <a:ext cx="3438144" cy="463296"/>
          </a:xfrm>
          <a:prstGeom prst="rect">
            <a:avLst/>
          </a:prstGeom>
          <a:solidFill>
            <a:srgbClr val="E8A838"/>
          </a:solidFill>
          <a:ln w="12700">
            <a:solidFill>
              <a:srgbClr val="E8A838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1" name="Text 39"/>
          <p:cNvSpPr/>
          <p:nvPr/>
        </p:nvSpPr>
        <p:spPr>
          <a:xfrm>
            <a:off x="5876544" y="1304544"/>
            <a:ext cx="3438144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CICC</a:t>
            </a:r>
            <a:endParaRPr lang="en-US" sz="1467" dirty="0"/>
          </a:p>
        </p:txBody>
      </p:sp>
      <p:sp>
        <p:nvSpPr>
          <p:cNvPr id="42" name="Shape 40"/>
          <p:cNvSpPr/>
          <p:nvPr/>
        </p:nvSpPr>
        <p:spPr>
          <a:xfrm>
            <a:off x="5876544" y="1767840"/>
            <a:ext cx="3438144" cy="5608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3" name="Text 41"/>
          <p:cNvSpPr/>
          <p:nvPr/>
        </p:nvSpPr>
        <p:spPr>
          <a:xfrm>
            <a:off x="5961888" y="1804416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2018</a:t>
            </a:r>
            <a:endParaRPr lang="en-US" sz="1267" dirty="0"/>
          </a:p>
        </p:txBody>
      </p:sp>
      <p:sp>
        <p:nvSpPr>
          <p:cNvPr id="44" name="Shape 42"/>
          <p:cNvSpPr/>
          <p:nvPr/>
        </p:nvSpPr>
        <p:spPr>
          <a:xfrm>
            <a:off x="5876544" y="2328672"/>
            <a:ext cx="3438144" cy="560832"/>
          </a:xfrm>
          <a:prstGeom prst="rect">
            <a:avLst/>
          </a:prstGeom>
          <a:solidFill>
            <a:srgbClr val="F5F8FC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5" name="Text 43"/>
          <p:cNvSpPr/>
          <p:nvPr/>
        </p:nvSpPr>
        <p:spPr>
          <a:xfrm>
            <a:off x="5961888" y="2365248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 (8 years)</a:t>
            </a:r>
            <a:endParaRPr lang="en-US" sz="1267" dirty="0"/>
          </a:p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by Mar 2023</a:t>
            </a:r>
            <a:endParaRPr lang="en-US" sz="1267" dirty="0"/>
          </a:p>
        </p:txBody>
      </p:sp>
      <p:sp>
        <p:nvSpPr>
          <p:cNvPr id="46" name="Shape 44"/>
          <p:cNvSpPr/>
          <p:nvPr/>
        </p:nvSpPr>
        <p:spPr>
          <a:xfrm>
            <a:off x="5876544" y="2889504"/>
            <a:ext cx="3438144" cy="5608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7" name="Text 45"/>
          <p:cNvSpPr/>
          <p:nvPr/>
        </p:nvSpPr>
        <p:spPr>
          <a:xfrm>
            <a:off x="5961888" y="2926080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few?? + threshold</a:t>
            </a:r>
            <a:r>
              <a:rPr lang="en-US" sz="1267" dirty="0"/>
              <a:t> </a:t>
            </a:r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 RMB 300 million</a:t>
            </a:r>
            <a:endParaRPr lang="en-US" sz="1267" dirty="0"/>
          </a:p>
        </p:txBody>
      </p:sp>
      <p:sp>
        <p:nvSpPr>
          <p:cNvPr id="48" name="Shape 46"/>
          <p:cNvSpPr/>
          <p:nvPr/>
        </p:nvSpPr>
        <p:spPr>
          <a:xfrm>
            <a:off x="5876544" y="3450336"/>
            <a:ext cx="3438144" cy="560832"/>
          </a:xfrm>
          <a:prstGeom prst="rect">
            <a:avLst/>
          </a:prstGeom>
          <a:solidFill>
            <a:srgbClr val="F5F8FC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49" name="Text 47"/>
          <p:cNvSpPr/>
          <p:nvPr/>
        </p:nvSpPr>
        <p:spPr>
          <a:xfrm>
            <a:off x="5961888" y="3486912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permitted</a:t>
            </a:r>
            <a:r>
              <a:rPr lang="en-US" sz="1267" dirty="0"/>
              <a:t> </a:t>
            </a:r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(advisory role only)</a:t>
            </a:r>
            <a:endParaRPr lang="en-US" sz="1267" dirty="0"/>
          </a:p>
        </p:txBody>
      </p:sp>
      <p:sp>
        <p:nvSpPr>
          <p:cNvPr id="50" name="Shape 48"/>
          <p:cNvSpPr/>
          <p:nvPr/>
        </p:nvSpPr>
        <p:spPr>
          <a:xfrm>
            <a:off x="5876544" y="4011168"/>
            <a:ext cx="3438144" cy="5608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1" name="Text 49"/>
          <p:cNvSpPr/>
          <p:nvPr/>
        </p:nvSpPr>
        <p:spPr>
          <a:xfrm>
            <a:off x="5961888" y="4047744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</a:t>
            </a:r>
            <a:endParaRPr lang="en-US" sz="1267" dirty="0"/>
          </a:p>
        </p:txBody>
      </p:sp>
      <p:sp>
        <p:nvSpPr>
          <p:cNvPr id="52" name="Shape 50"/>
          <p:cNvSpPr/>
          <p:nvPr/>
        </p:nvSpPr>
        <p:spPr>
          <a:xfrm>
            <a:off x="5876544" y="4572000"/>
            <a:ext cx="3438144" cy="560832"/>
          </a:xfrm>
          <a:prstGeom prst="rect">
            <a:avLst/>
          </a:prstGeom>
          <a:solidFill>
            <a:srgbClr val="F5F8FC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3" name="Text 51"/>
          <p:cNvSpPr/>
          <p:nvPr/>
        </p:nvSpPr>
        <p:spPr>
          <a:xfrm>
            <a:off x="5961888" y="4608576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Mandarin only</a:t>
            </a:r>
            <a:endParaRPr lang="en-US" sz="1267" dirty="0"/>
          </a:p>
        </p:txBody>
      </p:sp>
      <p:sp>
        <p:nvSpPr>
          <p:cNvPr id="54" name="Shape 52"/>
          <p:cNvSpPr/>
          <p:nvPr/>
        </p:nvSpPr>
        <p:spPr>
          <a:xfrm>
            <a:off x="5876544" y="5132832"/>
            <a:ext cx="3438144" cy="5608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5" name="Text 53"/>
          <p:cNvSpPr/>
          <p:nvPr/>
        </p:nvSpPr>
        <p:spPr>
          <a:xfrm>
            <a:off x="5961888" y="5169408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(final)</a:t>
            </a:r>
            <a:endParaRPr lang="en-US" sz="1267" dirty="0"/>
          </a:p>
        </p:txBody>
      </p:sp>
      <p:sp>
        <p:nvSpPr>
          <p:cNvPr id="56" name="Shape 54"/>
          <p:cNvSpPr/>
          <p:nvPr/>
        </p:nvSpPr>
        <p:spPr>
          <a:xfrm>
            <a:off x="5876544" y="5693664"/>
            <a:ext cx="3438144" cy="560832"/>
          </a:xfrm>
          <a:prstGeom prst="rect">
            <a:avLst/>
          </a:prstGeom>
          <a:solidFill>
            <a:srgbClr val="F5F8FC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7" name="Text 55"/>
          <p:cNvSpPr/>
          <p:nvPr/>
        </p:nvSpPr>
        <p:spPr>
          <a:xfrm>
            <a:off x="5961888" y="5730240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Opt-in (high value) +</a:t>
            </a:r>
            <a:r>
              <a:rPr lang="en-US" sz="1267" dirty="0"/>
              <a:t> </a:t>
            </a:r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transfer, SPC discretion</a:t>
            </a:r>
            <a:endParaRPr lang="en-US" sz="1267" dirty="0"/>
          </a:p>
        </p:txBody>
      </p:sp>
      <p:sp>
        <p:nvSpPr>
          <p:cNvPr id="58" name="Shape 56"/>
          <p:cNvSpPr/>
          <p:nvPr/>
        </p:nvSpPr>
        <p:spPr>
          <a:xfrm>
            <a:off x="9412224" y="1304544"/>
            <a:ext cx="3438144" cy="4632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59" name="Text 57"/>
          <p:cNvSpPr/>
          <p:nvPr/>
        </p:nvSpPr>
        <p:spPr>
          <a:xfrm>
            <a:off x="9412224" y="1304544"/>
            <a:ext cx="3438144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China Local IC Tribunals</a:t>
            </a:r>
            <a:endParaRPr lang="en-US" sz="1467" dirty="0"/>
          </a:p>
        </p:txBody>
      </p:sp>
      <p:sp>
        <p:nvSpPr>
          <p:cNvPr id="60" name="Shape 58"/>
          <p:cNvSpPr/>
          <p:nvPr/>
        </p:nvSpPr>
        <p:spPr>
          <a:xfrm>
            <a:off x="9412224" y="1767840"/>
            <a:ext cx="3438144" cy="5608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1" name="Text 59"/>
          <p:cNvSpPr/>
          <p:nvPr/>
        </p:nvSpPr>
        <p:spPr>
          <a:xfrm>
            <a:off x="9497568" y="1804416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Nov 2020</a:t>
            </a:r>
            <a:endParaRPr lang="en-US" sz="1267" dirty="0"/>
          </a:p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(16 cities by early 2026)</a:t>
            </a:r>
            <a:endParaRPr lang="en-US" sz="1267" dirty="0"/>
          </a:p>
        </p:txBody>
      </p:sp>
      <p:sp>
        <p:nvSpPr>
          <p:cNvPr id="62" name="Shape 60"/>
          <p:cNvSpPr/>
          <p:nvPr/>
        </p:nvSpPr>
        <p:spPr>
          <a:xfrm>
            <a:off x="9412224" y="2328672"/>
            <a:ext cx="3438144" cy="560832"/>
          </a:xfrm>
          <a:prstGeom prst="rect">
            <a:avLst/>
          </a:prstGeom>
          <a:solidFill>
            <a:srgbClr val="F5F8FC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3" name="Text 61"/>
          <p:cNvSpPr/>
          <p:nvPr/>
        </p:nvSpPr>
        <p:spPr>
          <a:xfrm>
            <a:off x="9497568" y="2365248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published</a:t>
            </a:r>
            <a:endParaRPr lang="en-US" sz="1267" dirty="0"/>
          </a:p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(bulk of ICC network work)</a:t>
            </a:r>
            <a:endParaRPr lang="en-US" sz="1267" dirty="0"/>
          </a:p>
        </p:txBody>
      </p:sp>
      <p:sp>
        <p:nvSpPr>
          <p:cNvPr id="64" name="Shape 62"/>
          <p:cNvSpPr/>
          <p:nvPr/>
        </p:nvSpPr>
        <p:spPr>
          <a:xfrm>
            <a:off x="9412224" y="2889504"/>
            <a:ext cx="3438144" cy="5608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5" name="Text 63"/>
          <p:cNvSpPr/>
          <p:nvPr/>
        </p:nvSpPr>
        <p:spPr>
          <a:xfrm>
            <a:off x="9497568" y="2926080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N/A — compulsory</a:t>
            </a:r>
            <a:endParaRPr lang="en-US" sz="1267" dirty="0"/>
          </a:p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territorial jurisdiction</a:t>
            </a:r>
            <a:endParaRPr lang="en-US" sz="1267" dirty="0"/>
          </a:p>
        </p:txBody>
      </p:sp>
      <p:sp>
        <p:nvSpPr>
          <p:cNvPr id="66" name="Shape 64"/>
          <p:cNvSpPr/>
          <p:nvPr/>
        </p:nvSpPr>
        <p:spPr>
          <a:xfrm>
            <a:off x="9412224" y="3450336"/>
            <a:ext cx="3438144" cy="560832"/>
          </a:xfrm>
          <a:prstGeom prst="rect">
            <a:avLst/>
          </a:prstGeom>
          <a:solidFill>
            <a:srgbClr val="F5F8FC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7" name="Text 65"/>
          <p:cNvSpPr/>
          <p:nvPr/>
        </p:nvSpPr>
        <p:spPr>
          <a:xfrm>
            <a:off x="9497568" y="3486912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permitted</a:t>
            </a:r>
            <a:endParaRPr lang="en-US" sz="1267" dirty="0"/>
          </a:p>
        </p:txBody>
      </p:sp>
      <p:sp>
        <p:nvSpPr>
          <p:cNvPr id="68" name="Shape 66"/>
          <p:cNvSpPr/>
          <p:nvPr/>
        </p:nvSpPr>
        <p:spPr>
          <a:xfrm>
            <a:off x="9412224" y="4011168"/>
            <a:ext cx="3438144" cy="5608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69" name="Text 67"/>
          <p:cNvSpPr/>
          <p:nvPr/>
        </p:nvSpPr>
        <p:spPr>
          <a:xfrm>
            <a:off x="9497568" y="4047744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</a:t>
            </a:r>
            <a:endParaRPr lang="en-US" sz="1267" dirty="0"/>
          </a:p>
        </p:txBody>
      </p:sp>
      <p:sp>
        <p:nvSpPr>
          <p:cNvPr id="70" name="Shape 68"/>
          <p:cNvSpPr/>
          <p:nvPr/>
        </p:nvSpPr>
        <p:spPr>
          <a:xfrm>
            <a:off x="9412224" y="4572000"/>
            <a:ext cx="3438144" cy="560832"/>
          </a:xfrm>
          <a:prstGeom prst="rect">
            <a:avLst/>
          </a:prstGeom>
          <a:solidFill>
            <a:srgbClr val="F5F8FC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1" name="Text 69"/>
          <p:cNvSpPr/>
          <p:nvPr/>
        </p:nvSpPr>
        <p:spPr>
          <a:xfrm>
            <a:off x="9497568" y="4608576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Mandarin</a:t>
            </a:r>
            <a:endParaRPr lang="en-US" sz="1267" dirty="0"/>
          </a:p>
        </p:txBody>
      </p:sp>
      <p:sp>
        <p:nvSpPr>
          <p:cNvPr id="72" name="Shape 70"/>
          <p:cNvSpPr/>
          <p:nvPr/>
        </p:nvSpPr>
        <p:spPr>
          <a:xfrm>
            <a:off x="9412224" y="5132832"/>
            <a:ext cx="3438144" cy="560832"/>
          </a:xfrm>
          <a:prstGeom prst="rect">
            <a:avLst/>
          </a:prstGeom>
          <a:solidFill>
            <a:srgbClr val="FFFFFF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3" name="Text 71"/>
          <p:cNvSpPr/>
          <p:nvPr/>
        </p:nvSpPr>
        <p:spPr>
          <a:xfrm>
            <a:off x="9497568" y="5169408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(intermediate court)</a:t>
            </a:r>
            <a:endParaRPr lang="en-US" sz="1267" dirty="0"/>
          </a:p>
        </p:txBody>
      </p:sp>
      <p:sp>
        <p:nvSpPr>
          <p:cNvPr id="74" name="Shape 72"/>
          <p:cNvSpPr/>
          <p:nvPr/>
        </p:nvSpPr>
        <p:spPr>
          <a:xfrm>
            <a:off x="9412224" y="5693664"/>
            <a:ext cx="3438144" cy="560832"/>
          </a:xfrm>
          <a:prstGeom prst="rect">
            <a:avLst/>
          </a:prstGeom>
          <a:solidFill>
            <a:srgbClr val="F5F8FC"/>
          </a:solidFill>
          <a:ln w="12700">
            <a:solidFill>
              <a:srgbClr val="C8D4E3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5" name="Text 73"/>
          <p:cNvSpPr/>
          <p:nvPr/>
        </p:nvSpPr>
        <p:spPr>
          <a:xfrm>
            <a:off x="9497568" y="5730240"/>
            <a:ext cx="3267456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Compulsory — foreign-related</a:t>
            </a:r>
            <a:endParaRPr lang="en-US" sz="1267" dirty="0"/>
          </a:p>
          <a:p>
            <a:r>
              <a:rPr lang="en-US" sz="12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cases channelled automatically</a:t>
            </a:r>
            <a:endParaRPr lang="en-US" sz="1267" dirty="0"/>
          </a:p>
        </p:txBody>
      </p:sp>
      <p:sp>
        <p:nvSpPr>
          <p:cNvPr id="76" name="Shape 74"/>
          <p:cNvSpPr/>
          <p:nvPr/>
        </p:nvSpPr>
        <p:spPr>
          <a:xfrm>
            <a:off x="0" y="6547104"/>
            <a:ext cx="12192000" cy="310896"/>
          </a:xfrm>
          <a:prstGeom prst="rect">
            <a:avLst/>
          </a:prstGeom>
          <a:solidFill>
            <a:srgbClr val="D9E4EF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 lang="en-AU" sz="2400"/>
          </a:p>
        </p:txBody>
      </p:sp>
      <p:sp>
        <p:nvSpPr>
          <p:cNvPr id="77" name="Text 75"/>
          <p:cNvSpPr/>
          <p:nvPr/>
        </p:nvSpPr>
        <p:spPr>
          <a:xfrm>
            <a:off x="365760" y="6559296"/>
            <a:ext cx="1146048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sources: Finder / USALI (Jan 2026); Sun (2024); USCC (Feb 2023); SICC judiciary.gov.sg; Supreme People's Court Monitor; cicc.court.gov.cn.</a:t>
            </a: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6975C-5FCF-DC46-269B-1D2C32291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ISDS Arbitration: </a:t>
            </a:r>
            <a:r>
              <a:rPr lang="en-US" dirty="0">
                <a:solidFill>
                  <a:srgbClr val="FF0000"/>
                </a:solidFill>
              </a:rPr>
              <a:t>Significant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7F3E9-3BD7-8C84-7B55-F0A60ADF5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32644"/>
            <a:ext cx="11582400" cy="450691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Allows direct claims by foreign investor of a home state against home state, if latter violates substantive protections (</a:t>
            </a:r>
            <a:r>
              <a:rPr lang="en-US" dirty="0" err="1"/>
              <a:t>eg</a:t>
            </a:r>
            <a:r>
              <a:rPr lang="en-US" dirty="0"/>
              <a:t> non-discrimination, expropriation, unfair process </a:t>
            </a:r>
            <a:r>
              <a:rPr lang="en-US" dirty="0" err="1"/>
              <a:t>eg</a:t>
            </a:r>
            <a:r>
              <a:rPr lang="en-US" dirty="0"/>
              <a:t> denial of justice in host state courts), usually under BIT or FTA investment chapter.</a:t>
            </a:r>
          </a:p>
          <a:p>
            <a:r>
              <a:rPr lang="en-US" dirty="0"/>
              <a:t>ISDS still promoted by </a:t>
            </a:r>
            <a:r>
              <a:rPr lang="en-US" b="1" dirty="0"/>
              <a:t>major FDI-exporting states</a:t>
            </a:r>
            <a:r>
              <a:rPr lang="en-US" dirty="0"/>
              <a:t>: Japan, Korea</a:t>
            </a:r>
          </a:p>
          <a:p>
            <a:r>
              <a:rPr lang="en-US" dirty="0"/>
              <a:t>Often too by those also </a:t>
            </a:r>
            <a:r>
              <a:rPr lang="en-US" b="1" dirty="0"/>
              <a:t>quite FDI-importing</a:t>
            </a:r>
            <a:r>
              <a:rPr lang="en-US" dirty="0"/>
              <a:t>: China, Malaysia (</a:t>
            </a:r>
            <a:r>
              <a:rPr lang="en-US" i="1" dirty="0"/>
              <a:t>Sulu</a:t>
            </a:r>
            <a:r>
              <a:rPr lang="en-US" dirty="0"/>
              <a:t>?)</a:t>
            </a:r>
          </a:p>
          <a:p>
            <a:r>
              <a:rPr lang="en-US" dirty="0"/>
              <a:t>ISDS disliked by largely FDI-importing states, as they started to incur inbound claims: </a:t>
            </a:r>
            <a:r>
              <a:rPr lang="en-US" b="1" dirty="0"/>
              <a:t>India + Indonesia </a:t>
            </a:r>
            <a:r>
              <a:rPr lang="en-US" dirty="0"/>
              <a:t>(both terminating some old BITs) + </a:t>
            </a:r>
            <a:r>
              <a:rPr lang="en-US" b="1" dirty="0"/>
              <a:t>Vietnam</a:t>
            </a:r>
            <a:r>
              <a:rPr lang="en-US" dirty="0"/>
              <a:t> (but all kept ISDS for new treaties), </a:t>
            </a:r>
            <a:r>
              <a:rPr lang="en-US" b="1" dirty="0"/>
              <a:t>NZ </a:t>
            </a:r>
            <a:r>
              <a:rPr lang="en-US" dirty="0"/>
              <a:t>&amp; (sometimes) </a:t>
            </a:r>
            <a:r>
              <a:rPr lang="en-US" b="1" dirty="0"/>
              <a:t>Australia</a:t>
            </a:r>
          </a:p>
          <a:p>
            <a:pPr lvl="1"/>
            <a:r>
              <a:rPr lang="en-US" b="1" dirty="0"/>
              <a:t>Complicating pan-Asian FTA </a:t>
            </a:r>
            <a:r>
              <a:rPr lang="en-US" b="1" dirty="0" err="1"/>
              <a:t>negos</a:t>
            </a:r>
            <a:r>
              <a:rPr lang="en-US" b="1" dirty="0"/>
              <a:t>: </a:t>
            </a:r>
            <a:r>
              <a:rPr lang="en-US" dirty="0"/>
              <a:t>ISDS maintained largely in CPTPP, for now in ASEAN-ANZ FTA Protocol, but not yet in (ASEAN+6) RCEP – so 2x ‘work programs’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27DA6-7923-DD54-42AB-CB4261726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7312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DCC3B-2251-61FC-7882-22940F1F8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DB32D-3671-2C89-16C4-42662F8D2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993245" cy="4285243"/>
          </a:xfrm>
        </p:spPr>
        <p:txBody>
          <a:bodyPr/>
          <a:lstStyle/>
          <a:p>
            <a:r>
              <a:rPr lang="en-US" b="1" dirty="0"/>
              <a:t>CPTTP: </a:t>
            </a:r>
            <a:r>
              <a:rPr lang="en-US" dirty="0"/>
              <a:t>re-signed 2018 (after Trump 1.0 un-signed for USA)</a:t>
            </a:r>
          </a:p>
          <a:p>
            <a:pPr lvl="1"/>
            <a:r>
              <a:rPr lang="en-US" dirty="0"/>
              <a:t>Basically similar to 2016 TPP, but no ISDS for govt investment contracts (so must negotiate separate arb clause – could be worse </a:t>
            </a:r>
            <a:r>
              <a:rPr lang="en-US" dirty="0" err="1"/>
              <a:t>eg</a:t>
            </a:r>
            <a:r>
              <a:rPr lang="en-US" dirty="0"/>
              <a:t> for transparency!)</a:t>
            </a:r>
          </a:p>
          <a:p>
            <a:pPr lvl="1"/>
            <a:r>
              <a:rPr lang="en-US" dirty="0"/>
              <a:t>NZ from 2017 went anti-ISDS but for ‘future treaties’, so still agreed to CPTPP ISDS although with some extra bilateral carveouts (not just with Aust)</a:t>
            </a:r>
          </a:p>
          <a:p>
            <a:pPr lvl="1"/>
            <a:r>
              <a:rPr lang="en-US" dirty="0"/>
              <a:t>Only three known ISDS claims - through ICSID:</a:t>
            </a:r>
          </a:p>
          <a:p>
            <a:pPr lvl="2"/>
            <a:r>
              <a:rPr lang="en-US" dirty="0"/>
              <a:t>Canadian investors </a:t>
            </a:r>
            <a:r>
              <a:rPr lang="en-US" b="1" dirty="0"/>
              <a:t>vs Mexico </a:t>
            </a:r>
            <a:r>
              <a:rPr lang="en-US" dirty="0"/>
              <a:t>(2023 re renewable energy – but suspended, 2024 mining)</a:t>
            </a:r>
          </a:p>
          <a:p>
            <a:pPr lvl="2"/>
            <a:r>
              <a:rPr lang="en-US" dirty="0"/>
              <a:t>Australians (Riversdale &amp; Hancock) </a:t>
            </a:r>
            <a:r>
              <a:rPr lang="en-US" b="1" dirty="0"/>
              <a:t>vs Canada </a:t>
            </a:r>
            <a:r>
              <a:rPr lang="en-US" dirty="0"/>
              <a:t>(2024 re mining)</a:t>
            </a:r>
          </a:p>
          <a:p>
            <a:pPr lvl="1"/>
            <a:r>
              <a:rPr lang="en-US" dirty="0"/>
              <a:t>PS only one (inter-state) trade dispute: NZ vs Canada (2022-3, dairy tariffs)</a:t>
            </a:r>
          </a:p>
          <a:p>
            <a:r>
              <a:rPr lang="en-US" b="1" dirty="0"/>
              <a:t>AANZFTA</a:t>
            </a:r>
            <a:r>
              <a:rPr lang="en-US" dirty="0"/>
              <a:t> 2</a:t>
            </a:r>
            <a:r>
              <a:rPr lang="en-US" baseline="30000" dirty="0"/>
              <a:t>nd</a:t>
            </a:r>
            <a:r>
              <a:rPr lang="en-US" dirty="0"/>
              <a:t> Protocol also not ‘new treaty’ for NZ govt (or Australia’s from 2022) so retains ISDS, but ‘work program’ to keep discussing … 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EEEE4D-6595-0067-99CD-C14BACF46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512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CA970-1D15-A4FD-A9D8-9E0EA735C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4BACB-55F0-8ED8-1CD4-AD40B6B42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1891"/>
            <a:ext cx="10789356" cy="53428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Little scope seemingly for innovations in FTA/BIT </a:t>
            </a:r>
            <a:r>
              <a:rPr lang="en-US" dirty="0" err="1"/>
              <a:t>negos</a:t>
            </a:r>
            <a:r>
              <a:rPr lang="en-US" dirty="0"/>
              <a:t>/drafting:</a:t>
            </a:r>
          </a:p>
          <a:p>
            <a:r>
              <a:rPr lang="en-US" b="1" dirty="0"/>
              <a:t>Med-Arb </a:t>
            </a:r>
            <a:r>
              <a:rPr lang="en-US" dirty="0"/>
              <a:t>provisions remain rare: compulsory mediation before ISDS arb in new Aust-Indonesia FTA 2019, but not Aust-HK despite HK agreeing on it with (from?) UAE)</a:t>
            </a:r>
          </a:p>
          <a:p>
            <a:r>
              <a:rPr lang="en-US" dirty="0"/>
              <a:t>Little interest in my proposal for intra-regional FTAs to adopt EU-style ‘investment court’ compromise to ISDS: parties (investors) can’t appoint arbitrators, instead only states pre-select panel of ‘judges’ who are then selected to resolve claims (still brought directly by investors vs host states) &amp; to hear any appeals</a:t>
            </a:r>
          </a:p>
          <a:p>
            <a:pPr lvl="1"/>
            <a:r>
              <a:rPr lang="en-US" dirty="0"/>
              <a:t>Despite Vietnam and Singapore agreeing to this with EU for FTAs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Is ongoing significant intra-regional (&amp; global) controversy over ISDS good or bad for promoting wider arbitration and mediation / ADR?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0279AA-D2BC-B752-8E75-D46E8C2E8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3902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A3D4-6CEB-1CCA-73E7-7FAF2DAF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CONCLUSIONS: </a:t>
            </a:r>
            <a:r>
              <a:rPr lang="en-US" dirty="0"/>
              <a:t>Across (Austral-)Asia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F1FA1-B05C-9C29-D099-D69F47A35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‘Two Steps Forward …’</a:t>
            </a:r>
          </a:p>
          <a:p>
            <a:pPr marL="0" indent="0">
              <a:buNone/>
            </a:pPr>
            <a:r>
              <a:rPr lang="en-US" dirty="0"/>
              <a:t>1. (Int’l &amp; maybe domestic) </a:t>
            </a:r>
            <a:r>
              <a:rPr lang="en-US" dirty="0">
                <a:solidFill>
                  <a:srgbClr val="00B050"/>
                </a:solidFill>
              </a:rPr>
              <a:t>Commercial Arbitration mostly growing</a:t>
            </a:r>
          </a:p>
          <a:p>
            <a:pPr lvl="1"/>
            <a:r>
              <a:rPr lang="en-US" dirty="0"/>
              <a:t>despite persistent delays and especially costs</a:t>
            </a:r>
          </a:p>
          <a:p>
            <a:pPr marL="0" indent="0">
              <a:buNone/>
            </a:pPr>
            <a:r>
              <a:rPr lang="en-US" dirty="0"/>
              <a:t>2. (Privately-supplied </a:t>
            </a:r>
            <a:r>
              <a:rPr lang="en-US" dirty="0" err="1"/>
              <a:t>tho</a:t>
            </a:r>
            <a:r>
              <a:rPr lang="en-US" dirty="0"/>
              <a:t>’ court-promoted) </a:t>
            </a:r>
            <a:r>
              <a:rPr lang="en-US" dirty="0">
                <a:solidFill>
                  <a:srgbClr val="FFC000"/>
                </a:solidFill>
              </a:rPr>
              <a:t>Commercial Mediation more disparate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‘… One Step Back’</a:t>
            </a:r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>
                <a:solidFill>
                  <a:srgbClr val="FF0000"/>
                </a:solidFill>
              </a:rPr>
              <a:t>ISDS Arbitration facing greater concerns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EA391A-6BED-D8AD-7664-AACFBE29E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4187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981FA-9109-B9DC-437E-FE80178CE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221" y="173213"/>
            <a:ext cx="10857089" cy="1283053"/>
          </a:xfrm>
        </p:spPr>
        <p:txBody>
          <a:bodyPr>
            <a:normAutofit/>
          </a:bodyPr>
          <a:lstStyle/>
          <a:p>
            <a:r>
              <a:rPr lang="en-US" dirty="0"/>
              <a:t>Key refs </a:t>
            </a:r>
            <a:r>
              <a:rPr lang="en-US" dirty="0">
                <a:solidFill>
                  <a:srgbClr val="FF0000"/>
                </a:solidFill>
              </a:rPr>
              <a:t>(&amp; disclaimer: Claude Pro &amp; Harvey AI!)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973B6-8EEB-4C07-A79C-ECFBE3C76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09" y="1227314"/>
            <a:ext cx="10857089" cy="5457473"/>
          </a:xfrm>
        </p:spPr>
        <p:txBody>
          <a:bodyPr>
            <a:normAutofit fontScale="85000" lnSpcReduction="20000"/>
          </a:bodyPr>
          <a:lstStyle/>
          <a:p>
            <a:r>
              <a:rPr lang="en-AU" b="1" dirty="0"/>
              <a:t>‘The Prospects and Challenges for International Commercial Arbitration’  </a:t>
            </a:r>
            <a:r>
              <a:rPr lang="en-AU" dirty="0"/>
              <a:t>6 </a:t>
            </a:r>
            <a:r>
              <a:rPr lang="en-AU" i="1" dirty="0"/>
              <a:t>Japan Commercial Arbitration Journal </a:t>
            </a:r>
            <a:r>
              <a:rPr lang="en-AU" dirty="0"/>
              <a:t>35-62 (Sept 2025) </a:t>
            </a:r>
            <a:r>
              <a:rPr lang="en-AU" dirty="0">
                <a:hlinkClick r:id="rId2"/>
              </a:rPr>
              <a:t>https://ssrn.com/abstract=5332146</a:t>
            </a:r>
            <a:endParaRPr lang="en-AU" dirty="0"/>
          </a:p>
          <a:p>
            <a:pPr lvl="1"/>
            <a:r>
              <a:rPr lang="en-AU" dirty="0"/>
              <a:t>Horiuchi &amp; </a:t>
            </a:r>
            <a:r>
              <a:rPr lang="en-AU" dirty="0" err="1"/>
              <a:t>Teramura</a:t>
            </a:r>
            <a:r>
              <a:rPr lang="en-AU" dirty="0"/>
              <a:t> trans: </a:t>
            </a:r>
            <a:r>
              <a:rPr lang="en-AU" i="1" dirty="0"/>
              <a:t>JCA </a:t>
            </a:r>
            <a:r>
              <a:rPr lang="en-AU" i="1" dirty="0" err="1"/>
              <a:t>Jyanaru</a:t>
            </a:r>
            <a:r>
              <a:rPr lang="en-AU" i="1" dirty="0"/>
              <a:t> </a:t>
            </a:r>
            <a:r>
              <a:rPr lang="en-AU" dirty="0"/>
              <a:t>(2026 forthcoming)</a:t>
            </a:r>
          </a:p>
          <a:p>
            <a:pPr lvl="1"/>
            <a:r>
              <a:rPr lang="en-AU" dirty="0"/>
              <a:t>Based on Japanese judicial training lecture: see (with PPTs, also in Japanese) </a:t>
            </a:r>
            <a:r>
              <a:rPr lang="en-AU" dirty="0">
                <a:hlinkClick r:id="rId3"/>
              </a:rPr>
              <a:t>https://japaneselaw.sydney.edu.au/2025/03/the-promises-and-pitfalls-of-international-commercial-arbitration/</a:t>
            </a:r>
            <a:r>
              <a:rPr lang="en-AU" dirty="0"/>
              <a:t> </a:t>
            </a:r>
          </a:p>
          <a:p>
            <a:r>
              <a:rPr lang="en-US" b="1" dirty="0"/>
              <a:t>‘</a:t>
            </a:r>
            <a:r>
              <a:rPr lang="en-AU" b="1" dirty="0"/>
              <a:t>Cross-Fertilisation in International Commercial Arbitration, Investor-State Arbitration and Mediation: The Good, The Bad and the Ugly?’ </a:t>
            </a:r>
            <a:r>
              <a:rPr lang="en-AU" dirty="0"/>
              <a:t>50(3) </a:t>
            </a:r>
            <a:r>
              <a:rPr lang="en-AU" i="1" dirty="0"/>
              <a:t>Monash Univ L Rev </a:t>
            </a:r>
            <a:r>
              <a:rPr lang="en-AU" dirty="0"/>
              <a:t>(2025) </a:t>
            </a:r>
            <a:r>
              <a:rPr lang="en-AU" dirty="0">
                <a:hlinkClick r:id="rId4"/>
              </a:rPr>
              <a:t>https://ssrn.com/abstract=4872129</a:t>
            </a:r>
            <a:endParaRPr lang="en-AU" dirty="0"/>
          </a:p>
          <a:p>
            <a:pPr lvl="1"/>
            <a:r>
              <a:rPr lang="en-AU" dirty="0"/>
              <a:t>Based on ADR Address in the NSW Supreme Court: see (with PPTs) </a:t>
            </a:r>
            <a:r>
              <a:rPr lang="en-AU" dirty="0">
                <a:hlinkClick r:id="rId5"/>
              </a:rPr>
              <a:t>https://japaneselaw.sydney.edu.au/2024/02/cross-fertilisation-in-international-commercial-arbitration-investor-state-arbitration-and-mediation-the-good-the-bad-and-the-ugly/</a:t>
            </a:r>
            <a:r>
              <a:rPr lang="en-AU" dirty="0"/>
              <a:t> </a:t>
            </a:r>
          </a:p>
          <a:p>
            <a:r>
              <a:rPr lang="en-AU" b="1" dirty="0"/>
              <a:t>‘Australia’s Ambivalence Again Around Investor-State Arbitration: Comparisons with Europe and Implications for Asia’ </a:t>
            </a:r>
            <a:r>
              <a:rPr lang="en-AU" dirty="0"/>
              <a:t>39(2) </a:t>
            </a:r>
            <a:r>
              <a:rPr lang="en-AU" i="1" dirty="0"/>
              <a:t>ICSID Review 320-46 </a:t>
            </a:r>
            <a:r>
              <a:rPr lang="en-AU" dirty="0"/>
              <a:t>(2024) </a:t>
            </a:r>
            <a:r>
              <a:rPr lang="en-AU" dirty="0">
                <a:hlinkClick r:id="rId6"/>
              </a:rPr>
              <a:t>https://doi.org/10.1093/icsidreview/siae029</a:t>
            </a:r>
            <a:endParaRPr lang="en-AU" dirty="0"/>
          </a:p>
          <a:p>
            <a:pPr lvl="1"/>
            <a:r>
              <a:rPr lang="en-AU" dirty="0"/>
              <a:t>Related works-in-progress also at </a:t>
            </a:r>
            <a:r>
              <a:rPr lang="en-AU" dirty="0">
                <a:hlinkClick r:id="rId7"/>
              </a:rPr>
              <a:t>https://japaneselaw.sydney.edu.au/2026/01/cross-appointment-to-utokyo-from-april-2026/</a:t>
            </a:r>
            <a:r>
              <a:rPr lang="en-AU" dirty="0"/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2DBCEC-447E-1E95-20C1-813DEB095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621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95EA5-909D-E229-BDA9-4A9FC0679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(b) Costs &amp; Delays in (Asian) DR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CD067-B7B4-3E6A-4890-D60217BB3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15546" cy="4340999"/>
          </a:xfrm>
        </p:spPr>
        <p:txBody>
          <a:bodyPr/>
          <a:lstStyle/>
          <a:p>
            <a:pPr marL="571500" indent="-571500">
              <a:buAutoNum type="romanLcParenBoth"/>
            </a:pPr>
            <a:r>
              <a:rPr lang="en-US" dirty="0"/>
              <a:t>Growth of large law firms: </a:t>
            </a:r>
          </a:p>
          <a:p>
            <a:pPr lvl="1"/>
            <a:r>
              <a:rPr lang="en-US" dirty="0"/>
              <a:t>(US, UK, China &gt;) </a:t>
            </a:r>
            <a:r>
              <a:rPr lang="en-US" b="1" dirty="0"/>
              <a:t>India</a:t>
            </a:r>
            <a:r>
              <a:rPr lang="en-US" dirty="0"/>
              <a:t> / Australia / </a:t>
            </a:r>
            <a:r>
              <a:rPr lang="en-US" b="1" dirty="0"/>
              <a:t>Japan</a:t>
            </a:r>
            <a:r>
              <a:rPr lang="en-US" dirty="0"/>
              <a:t> </a:t>
            </a:r>
            <a:r>
              <a:rPr lang="en-US" b="1" dirty="0"/>
              <a:t>&gt; Singapore &gt; HK </a:t>
            </a:r>
            <a:r>
              <a:rPr lang="en-US" dirty="0"/>
              <a:t>/ NZ / </a:t>
            </a:r>
            <a:r>
              <a:rPr lang="en-US" b="1" dirty="0"/>
              <a:t>Malaysia</a:t>
            </a:r>
          </a:p>
          <a:p>
            <a:pPr marL="0" indent="0">
              <a:buNone/>
            </a:pPr>
            <a:r>
              <a:rPr lang="en-US" dirty="0"/>
              <a:t>(ii) Spread of billable hours culture</a:t>
            </a:r>
          </a:p>
          <a:p>
            <a:pPr lvl="1"/>
            <a:r>
              <a:rPr lang="en-US" dirty="0"/>
              <a:t>US &gt;&gt; UK &gt;&gt; </a:t>
            </a:r>
            <a:r>
              <a:rPr lang="en-US" b="1" dirty="0"/>
              <a:t>HK &gt; Singapore </a:t>
            </a:r>
            <a:r>
              <a:rPr lang="en-US" dirty="0"/>
              <a:t>&gt; Australia &gt;&gt; </a:t>
            </a:r>
            <a:r>
              <a:rPr lang="en-US" b="1" dirty="0"/>
              <a:t>Japan &gt; India </a:t>
            </a:r>
          </a:p>
          <a:p>
            <a:pPr marL="0" indent="0">
              <a:buNone/>
            </a:pPr>
            <a:r>
              <a:rPr lang="en-US" dirty="0"/>
              <a:t>(iii) Delays still in civil litigation ... Impacting also on ADR?</a:t>
            </a:r>
          </a:p>
          <a:p>
            <a:pPr lvl="1"/>
            <a:r>
              <a:rPr lang="en-US" dirty="0"/>
              <a:t>India &gt;&gt;&gt; Malaysia &gt;&gt; Hong Kong &gt; Singapore / Australia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58680F-F3A6-A742-FB33-BABBADE69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3A4DF-BEC1-364B-90A5-9D6054CD30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57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1051560"/>
            <a:ext cx="1216152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0"/>
            <a:ext cx="11612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2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Top 6 Largest Law Firms — United States 🇺🇸 </a:t>
            </a:r>
            <a:endParaRPr lang="en-US" sz="26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/>
        </p:nvGraphicFramePr>
        <p:xfrm>
          <a:off x="274320" y="1234440"/>
          <a:ext cx="9646920" cy="3904488"/>
        </p:xfrm>
        <a:graphic>
          <a:graphicData uri="http://schemas.openxmlformats.org/drawingml/2006/table">
            <a:tbl>
              <a:tblPr/>
              <a:tblGrid>
                <a:gridCol w="411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Law Firm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 Lawyers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Partners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Dentons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~5,200*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 (Swiss Verein)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Swiss Verein structure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DLA Piper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4,827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 (Swiss Verein)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Swiss Verein structure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Baker McKenzie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4,595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 (Swiss Verein)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Swiss Verein structure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Kirkland &amp; Ellis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3,828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~1,451 (all)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573 equity partners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Latham &amp; Watkins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3,584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~553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Norton Rose Fulbright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~3,100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N/A (Swiss Verein)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Swiss Verein structure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274320" y="6400800"/>
            <a:ext cx="11612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Source: NLJ 500 (2025), Pirical Legal (2025). Ranked by total US lawyers.  |  Approximate figures; headcounts include all fee-earners unless stated. Partner counts include equity and non-equity partners unless specified.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1051560"/>
            <a:ext cx="1216152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0"/>
            <a:ext cx="11612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🇬🇧  Top 6 Largest Law Firms — United Kingdom</a:t>
            </a:r>
            <a:endParaRPr lang="en-US" sz="26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/>
        </p:nvGraphicFramePr>
        <p:xfrm>
          <a:off x="274320" y="1234440"/>
          <a:ext cx="9646920" cy="3904488"/>
        </p:xfrm>
        <a:graphic>
          <a:graphicData uri="http://schemas.openxmlformats.org/drawingml/2006/table">
            <a:tbl>
              <a:tblPr/>
              <a:tblGrid>
                <a:gridCol w="411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Law Firm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 Lawyers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Partners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A&amp;O Shearman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3,358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~450+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Formed 2024 (Allen &amp; Overy + Shearman &amp; Sterling)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Clifford Chance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3,319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~400+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Magic Circle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Linklaters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3,075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~400+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Magic Circle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Freshfields BD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2,038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Magic Circle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Eversheds Sutherland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2,616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~424 (all UK)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Herbert Smith Freehills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~350+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Silver Circle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274320" y="6400800"/>
            <a:ext cx="11612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Source: Wikipedia UK Law Firms (2023/24 FY data). Ranked by UK-based lawyers.  |  Approximate figures; headcounts include all fee-earners unless stated. Partner counts include equity and non-equity partners unless specified.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1051560"/>
            <a:ext cx="1216152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0"/>
            <a:ext cx="11612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🇮🇳  Top 6 Largest Law Firms — India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/>
        </p:nvGraphicFramePr>
        <p:xfrm>
          <a:off x="274320" y="1234440"/>
          <a:ext cx="9555480" cy="3904488"/>
        </p:xfrm>
        <a:graphic>
          <a:graphicData uri="http://schemas.openxmlformats.org/drawingml/2006/table">
            <a:tbl>
              <a:tblPr/>
              <a:tblGrid>
                <a:gridCol w="411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3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Law Firm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 Lawyers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Partners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Cyril Amarchand Mangaldas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~900+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India's largest by headcount (CAM)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Khaitan &amp; 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~1,000+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&gt;1,000 fee earners inc. counsel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Trilegal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~850+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~114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Fastest growing among Big 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Shardul Amarchand Mangaldas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~700+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SAM – split from Amarchand 2015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AZB &amp; Partners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~500+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~90+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Offices: Mumbai, Delhi, Bangalore, Pune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 Sagar Associates (JSA)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~350+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~70+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Gurugram HQ; offices across India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274320" y="6400800"/>
            <a:ext cx="11612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Source: IFLR1000, Legally India, firm websites (2024–25). Foreign firms excluded by regulation.  |  Approximate figures; headcounts include all fee-earners unless stated. Partner counts include equity and non-equity partners unless specified.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1051560"/>
            <a:ext cx="1216152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0"/>
            <a:ext cx="11612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🇦🇺  Top 6 Largest Law Firms — Australia</a:t>
            </a:r>
            <a:endParaRPr lang="en-US" sz="26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/>
        </p:nvGraphicFramePr>
        <p:xfrm>
          <a:off x="274320" y="1234440"/>
          <a:ext cx="9555480" cy="3904488"/>
        </p:xfrm>
        <a:graphic>
          <a:graphicData uri="http://schemas.openxmlformats.org/drawingml/2006/table">
            <a:tbl>
              <a:tblPr/>
              <a:tblGrid>
                <a:gridCol w="411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Law Firm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 Lawyers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Partners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MinterEllison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~1,000+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Australia's largest by headcount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HWL Ebsworth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~900+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Largest partnership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King &amp; Wood Mallesons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~700+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 of global KWM network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Ashurst Australia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~600+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~180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 of Ashurst global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Herbert Smith Freehills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~600+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 of HSF global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Clayton Utz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~580+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Revenue ~AUD $594m (2024)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274320" y="6400800"/>
            <a:ext cx="11612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Source: CKG Search (2025), LawyerFlux (2025). Ranked by Australian lawyers.  |  Approximate figures; headcounts include all fee-earners unless stated. Partner counts include equity and non-equity partners unless specified.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515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0" y="1051560"/>
            <a:ext cx="1216152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Text 2"/>
          <p:cNvSpPr/>
          <p:nvPr/>
        </p:nvSpPr>
        <p:spPr>
          <a:xfrm>
            <a:off x="274320" y="0"/>
            <a:ext cx="11612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🇯🇵  Top 6 Largest Law Firms — Japan</a:t>
            </a:r>
            <a:endParaRPr lang="en-US" sz="26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/>
        </p:nvGraphicFramePr>
        <p:xfrm>
          <a:off x="274320" y="1234440"/>
          <a:ext cx="9555480" cy="3904488"/>
        </p:xfrm>
        <a:graphic>
          <a:graphicData uri="http://schemas.openxmlformats.org/drawingml/2006/table">
            <a:tbl>
              <a:tblPr/>
              <a:tblGrid>
                <a:gridCol w="411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3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Law Firm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 Lawyers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Partners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Nishimura &amp; Asahi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~800+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Japan's largest full-service firm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Mori Hamada &amp; Matsumoto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~700+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~155+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700+ inc. 155 foreign lawyers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Nagashima Ohno &amp; Tsunematsu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~600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~130+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~559 lawyers per 2024 data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Anderson Mori &amp; Tomotsune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~600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~120+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Big Four; founded 1952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TMI Associates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~400+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~80+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Sometimes called 'Big Five'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Atsumi &amp; Sakai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~200+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~60+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5A6A8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First Japanese firm with foreign partners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C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274320" y="6400800"/>
            <a:ext cx="11612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5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Source: Bloomberg Law (2025), ALB Japan Awards (2024), IFLR1000. Big Four + TMI + Atsumi.  |  Approximate figures; headcounts include all fee-earners unless stated. Partner counts include equity and non-equity partners unless specified.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590141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6584</Words>
  <Application>Microsoft Macintosh PowerPoint</Application>
  <PresentationFormat>Widescreen</PresentationFormat>
  <Paragraphs>962</Paragraphs>
  <Slides>38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Aptos</vt:lpstr>
      <vt:lpstr>Aptos Display</vt:lpstr>
      <vt:lpstr>Arial</vt:lpstr>
      <vt:lpstr>Calibri</vt:lpstr>
      <vt:lpstr>Georgia</vt:lpstr>
      <vt:lpstr>Wingdings</vt:lpstr>
      <vt:lpstr>Office Theme</vt:lpstr>
      <vt:lpstr>Commercial Mediation, Arbitration &amp; ISDS in Common Law vs Civil Law Asia: Two Steps Forward, One Step Back</vt:lpstr>
      <vt:lpstr>Overview</vt:lpstr>
      <vt:lpstr>Background (a)</vt:lpstr>
      <vt:lpstr>(b) Costs &amp; Delays in (Asian) DR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Commercial (supplied) Mediation: disparity</vt:lpstr>
      <vt:lpstr>(i) Hong Kong mediation {Shahla Ali 2025}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(iv) Mediation disparity impedes SMC ratification https://uncitral.un.org/en/texts/mediation/conventions/international_settlement_agreements/status </vt:lpstr>
      <vt:lpstr>(v) Med-Arb also less popular in India, Malaysia</vt:lpstr>
      <vt:lpstr>2. Intl Commercial Arbitration: mostly growing</vt:lpstr>
      <vt:lpstr>https://www.qmul.ac.uk/arbitration/research/2025-international-arbitration-survey/ </vt:lpstr>
      <vt:lpstr>Cf pre-Pandemic: https://www.fticonsulting.com/insights/reports/international-arbitration-after-pandemic</vt:lpstr>
      <vt:lpstr>PowerPoint Presentation</vt:lpstr>
      <vt:lpstr>PowerPoint Presentation</vt:lpstr>
      <vt:lpstr>Delays &amp; (esp.) costs, yet ICArb keeps growing!</vt:lpstr>
      <vt:lpstr>PowerPoint Presentation</vt:lpstr>
      <vt:lpstr>3. ISDS Arbitration: Significant concerns</vt:lpstr>
      <vt:lpstr>PowerPoint Presentation</vt:lpstr>
      <vt:lpstr>PowerPoint Presentation</vt:lpstr>
      <vt:lpstr>CONCLUSIONS: Across (Austral-)Asia …</vt:lpstr>
      <vt:lpstr>Key refs (&amp; disclaimer: Claude Pro &amp; Harvey AI!)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Nottage</dc:creator>
  <cp:lastModifiedBy>Luke Nottage</cp:lastModifiedBy>
  <cp:revision>18</cp:revision>
  <dcterms:created xsi:type="dcterms:W3CDTF">2026-06-14T23:30:39Z</dcterms:created>
  <dcterms:modified xsi:type="dcterms:W3CDTF">2026-06-18T23:38:29Z</dcterms:modified>
</cp:coreProperties>
</file>