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8" d="100"/>
          <a:sy n="168" d="100"/>
        </p:scale>
        <p:origin x="2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0" y="822960"/>
            <a:ext cx="3108960" cy="3108960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548640" y="4160520"/>
            <a:ext cx="8046720" cy="36576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548640" y="8229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C002D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日本法のアイデンティティ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132588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Identity of Japanese Law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48640" y="246888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1F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Journey with History, Orientalism &amp; Technicalities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48640" y="34290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Profs Giorgio Fabio Colombo (Ca’ Foscari, Venice) 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Luke Nottage (</a:t>
            </a:r>
            <a:r>
              <a:rPr lang="en-US" sz="1300" dirty="0" err="1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USydney</a:t>
            </a:r>
            <a:r>
              <a:rPr lang="en-US" sz="13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</a:t>
            </a:r>
            <a:r>
              <a:rPr lang="en-US" sz="1300" dirty="0" err="1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UTokyo</a:t>
            </a:r>
            <a:r>
              <a:rPr lang="en-US" sz="13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42976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5A564F"/>
                </a:solidFill>
                <a:latin typeface="Calibri" pitchFamily="34" charset="0"/>
                <a:cs typeface="Calibri" pitchFamily="34" charset="-120"/>
              </a:rPr>
              <a:t>Manuscript for: L</a:t>
            </a:r>
            <a:r>
              <a:rPr lang="en-JP" sz="1100" dirty="0"/>
              <a:t>uca Siliquini Cinelli et al (eds) </a:t>
            </a:r>
            <a:r>
              <a:rPr lang="en-JP" sz="1100" i="1" dirty="0"/>
              <a:t>Research Handbook on the Philosophical Foundations of Comparative Law </a:t>
            </a:r>
            <a:r>
              <a:rPr lang="en-JP" sz="1100" dirty="0"/>
              <a:t>(Elgar, forthcoming)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8001000" y="292608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8001000" y="29260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860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C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50292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paradox of Japanese law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 &amp; Nottage — The Identity of Japanese Law (draft)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325880"/>
            <a:ext cx="25146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9" name="Shape 7"/>
          <p:cNvSpPr/>
          <p:nvPr/>
        </p:nvSpPr>
        <p:spPr>
          <a:xfrm>
            <a:off x="548640" y="1325880"/>
            <a:ext cx="2514600" cy="73152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731520" y="1554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Successful transplant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2194560"/>
            <a:ext cx="2148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Borrowed from China, continental Europe, the US and beyond, yet kept a </a:t>
            </a:r>
            <a:r>
              <a:rPr lang="en-US" sz="1300" dirty="0" err="1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recognisable</a:t>
            </a:r>
            <a:r>
              <a:rPr lang="en-US" sz="13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identity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91840" y="1325880"/>
            <a:ext cx="25146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3" name="Shape 11"/>
          <p:cNvSpPr/>
          <p:nvPr/>
        </p:nvSpPr>
        <p:spPr>
          <a:xfrm>
            <a:off x="3291840" y="1325880"/>
            <a:ext cx="2514600" cy="73152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3474720" y="1554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Framed as exception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474720" y="2194560"/>
            <a:ext cx="2148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Described as modern yet traditional, legalised yet distrustful of law: "schizophrenic" (Ortolani)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035040" y="1325880"/>
            <a:ext cx="25146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7" name="Shape 15"/>
          <p:cNvSpPr/>
          <p:nvPr/>
        </p:nvSpPr>
        <p:spPr>
          <a:xfrm>
            <a:off x="6035040" y="1325880"/>
            <a:ext cx="2514600" cy="73152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8" name="Text 16"/>
          <p:cNvSpPr/>
          <p:nvPr/>
        </p:nvSpPr>
        <p:spPr>
          <a:xfrm>
            <a:off x="6217920" y="15544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paper's thesis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217920" y="2194560"/>
            <a:ext cx="2148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Japan's distinctiveness lies in an enduring capacity to absorb foreign models without simply reproducing them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8001000" y="292608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8001000" y="29260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860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C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NIHONJINHŌRON — THE UNIQUENESS OF JAPANESE LAW?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50292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Layers of reception: a historical sketch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 &amp; Nottage — The Identity of Japanese Law (draft)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822960" y="2148840"/>
            <a:ext cx="7498080" cy="0"/>
          </a:xfrm>
          <a:prstGeom prst="line">
            <a:avLst/>
          </a:prstGeom>
          <a:noFill/>
          <a:ln w="254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9" name="Shape 7"/>
          <p:cNvSpPr/>
          <p:nvPr/>
        </p:nvSpPr>
        <p:spPr>
          <a:xfrm>
            <a:off x="685800" y="1965960"/>
            <a:ext cx="365760" cy="365760"/>
          </a:xfrm>
          <a:prstGeom prst="ellipse">
            <a:avLst/>
          </a:prstGeom>
          <a:solidFill>
            <a:srgbClr val="BC002D"/>
          </a:solidFill>
          <a:ln w="25400">
            <a:solidFill>
              <a:srgbClr val="F8F4E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548640" y="1417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7th c.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48640" y="25603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Chinese models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40" y="29718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Codes, taxation and government organisation, adapted to local realities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697480" y="1965960"/>
            <a:ext cx="365760" cy="365760"/>
          </a:xfrm>
          <a:prstGeom prst="ellipse">
            <a:avLst/>
          </a:prstGeom>
          <a:solidFill>
            <a:srgbClr val="BC002D"/>
          </a:solidFill>
          <a:ln w="25400">
            <a:solidFill>
              <a:srgbClr val="F8F4E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2560320" y="1417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1603–1868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560320" y="25603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Tokugawa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560320" y="29718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order, yet rules and precedents in commerce and private dealings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709160" y="1965960"/>
            <a:ext cx="365760" cy="365760"/>
          </a:xfrm>
          <a:prstGeom prst="ellipse">
            <a:avLst/>
          </a:prstGeom>
          <a:solidFill>
            <a:srgbClr val="BC002D"/>
          </a:solidFill>
          <a:ln w="25400">
            <a:solidFill>
              <a:srgbClr val="F8F4E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8" name="Text 16"/>
          <p:cNvSpPr/>
          <p:nvPr/>
        </p:nvSpPr>
        <p:spPr>
          <a:xfrm>
            <a:off x="4572000" y="1417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1868–1912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572000" y="25603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Meiji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0" y="29718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Western codes to revise the unequal treaties; French, then German influence; 1889 Constitution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720840" y="1965960"/>
            <a:ext cx="365760" cy="365760"/>
          </a:xfrm>
          <a:prstGeom prst="ellipse">
            <a:avLst/>
          </a:prstGeom>
          <a:solidFill>
            <a:srgbClr val="BC002D"/>
          </a:solidFill>
          <a:ln w="25400">
            <a:solidFill>
              <a:srgbClr val="F8F4E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2" name="Text 20"/>
          <p:cNvSpPr/>
          <p:nvPr/>
        </p:nvSpPr>
        <p:spPr>
          <a:xfrm>
            <a:off x="6583680" y="14173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1946 →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583680" y="25603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Post-WW2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583680" y="29718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Popular sovereignty, judicial review, US influence, but significant continuity persisted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8001000" y="292608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8001000" y="29260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二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860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C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NIHONJINHŌRON — THE UNIQUENESS OF JAPANESE LAW?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50292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history to myth: nihonjinhōron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 &amp; Nottage — The Identity of Japanese Law (draft)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325880"/>
            <a:ext cx="3657600" cy="3108960"/>
          </a:xfrm>
          <a:prstGeom prst="rect">
            <a:avLst/>
          </a:prstGeom>
          <a:solidFill>
            <a:srgbClr val="F3D9DC"/>
          </a:solidFill>
          <a:ln w="12700">
            <a:solidFill>
              <a:srgbClr val="F3D9D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9" name="Text 7"/>
          <p:cNvSpPr/>
          <p:nvPr/>
        </p:nvSpPr>
        <p:spPr>
          <a:xfrm>
            <a:off x="777240" y="1508760"/>
            <a:ext cx="3200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Nihonjinhōron</a:t>
            </a:r>
            <a:endParaRPr lang="en-US" sz="1800" dirty="0"/>
          </a:p>
          <a:p>
            <a:pPr marL="0" indent="0">
              <a:buNone/>
            </a:pPr>
            <a:r>
              <a:rPr lang="en-US" sz="13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authors' coinage: wider </a:t>
            </a:r>
            <a:r>
              <a:rPr lang="en-US" sz="1300" i="1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nihonjinron</a:t>
            </a:r>
            <a:r>
              <a:rPr lang="en-US" sz="13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claims about Japanese cultural distinctiveness, but applied to law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800" dirty="0"/>
          </a:p>
          <a:p>
            <a:pPr marL="0" indent="0">
              <a:buNone/>
            </a:pPr>
            <a:r>
              <a:rPr lang="en-US" sz="1300" i="1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Such discourse "transform[s] contingency into essence": history stops explaining and starts justifying.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480560" y="1325880"/>
            <a:ext cx="4114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proposition: "Japanese do not like law", usually linked to Noda, himself more cautious than later readers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image persisted as cultural relativism challenged functionalism's "presumption of similarity" with a "presumption of diversity"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Japan became a screen for anxieties about modernity, standing for both successful Westernisation and its limits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legal system is unique. The real question is why Japan has so often been narrated through uniqueness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8001000" y="292608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8001000" y="29260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三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860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C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THE IMAGE OF JAPAN IN COMPARATIVE LAW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50292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Legal orientalism and self-orientalism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 &amp; Nottage — The Identity of Japanese Law (draft)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325880"/>
            <a:ext cx="3840480" cy="502920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9" name="Text 7"/>
          <p:cNvSpPr/>
          <p:nvPr/>
        </p:nvSpPr>
        <p:spPr>
          <a:xfrm>
            <a:off x="731520" y="13258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Legal orientalism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1828800"/>
            <a:ext cx="384048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1" name="Text 9"/>
          <p:cNvSpPr/>
          <p:nvPr/>
        </p:nvSpPr>
        <p:spPr>
          <a:xfrm>
            <a:off x="731520" y="1920240"/>
            <a:ext cx="3520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Asian law cast as deficient, derivative or exotic by Western standards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Refined tropes: weak legal consciousness, aversion to litigation, harmony over rights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"Culture" became a catch-all that resisted falsification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63440" y="1325880"/>
            <a:ext cx="3840480" cy="50292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3" name="Text 11"/>
          <p:cNvSpPr/>
          <p:nvPr/>
        </p:nvSpPr>
        <p:spPr>
          <a:xfrm>
            <a:off x="4846320" y="13258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Self-orientalism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663440" y="1828800"/>
            <a:ext cx="384048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5" name="Text 13"/>
          <p:cNvSpPr/>
          <p:nvPr/>
        </p:nvSpPr>
        <p:spPr>
          <a:xfrm>
            <a:off x="4846320" y="1920240"/>
            <a:ext cx="3520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 also shaped from within: Hozumi, Kawashima, Noda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Motives varied: nation-building, academic explanation, comparative positioning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lifted from context, the arguments became slogans and "quasi-ethnographic truths"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8640" y="3931920"/>
            <a:ext cx="7955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Correctives: Upham called weak legal consciousness an "invented tradition", and empirical work showed actors often bargaining "in the shadow of law"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8001000" y="292608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8001000" y="29260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四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860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C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HOW TO LOOK AT JAPANESE LAW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50292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Japan as a test of comparative methods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 &amp; Nottage — The Identity of Japanese Law (draft)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325880"/>
            <a:ext cx="3840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9" name="Shape 7"/>
          <p:cNvSpPr/>
          <p:nvPr/>
        </p:nvSpPr>
        <p:spPr>
          <a:xfrm>
            <a:off x="548640" y="1325880"/>
            <a:ext cx="73152" cy="141732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0" name="Text 8"/>
          <p:cNvSpPr/>
          <p:nvPr/>
        </p:nvSpPr>
        <p:spPr>
          <a:xfrm>
            <a:off x="777240" y="143560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Institutional comparison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777240" y="182880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Reveals similarity of form (civil code, US-style constitution), but similar form need not mean similar legal life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63440" y="1325880"/>
            <a:ext cx="3840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3" name="Shape 11"/>
          <p:cNvSpPr/>
          <p:nvPr/>
        </p:nvSpPr>
        <p:spPr>
          <a:xfrm>
            <a:off x="4663440" y="1325880"/>
            <a:ext cx="73152" cy="141732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4" name="Text 12"/>
          <p:cNvSpPr/>
          <p:nvPr/>
        </p:nvSpPr>
        <p:spPr>
          <a:xfrm>
            <a:off x="4892040" y="143560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Law and economics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892040" y="182880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Ramseyer’s “rational litigant” </a:t>
            </a:r>
            <a:r>
              <a:rPr lang="en-US" sz="1200" dirty="0" err="1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etc</a:t>
            </a: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corrected culturalism, but risks reductionism and a hidden normative agenda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2926080"/>
            <a:ext cx="3840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7" name="Shape 15"/>
          <p:cNvSpPr/>
          <p:nvPr/>
        </p:nvSpPr>
        <p:spPr>
          <a:xfrm>
            <a:off x="548640" y="2926080"/>
            <a:ext cx="73152" cy="141732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8" name="Text 16"/>
          <p:cNvSpPr/>
          <p:nvPr/>
        </p:nvSpPr>
        <p:spPr>
          <a:xfrm>
            <a:off x="777240" y="303580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Cultural turn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777240" y="342900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Promised context, yet "culture" was often a residual category that re-inscribed difference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926080"/>
            <a:ext cx="384048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5D4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1" name="Shape 19"/>
          <p:cNvSpPr/>
          <p:nvPr/>
        </p:nvSpPr>
        <p:spPr>
          <a:xfrm>
            <a:off x="4663440" y="2926080"/>
            <a:ext cx="73152" cy="141732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2" name="Text 20"/>
          <p:cNvSpPr/>
          <p:nvPr/>
        </p:nvSpPr>
        <p:spPr>
          <a:xfrm>
            <a:off x="4892040" y="303580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Legal families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4892040" y="342900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law, Far East or mixed: "heuristic devices at best", not ontological truths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8001000" y="292608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8001000" y="29260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五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860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C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HOW TO LOOK AT JAPANESE LAW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50292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Methodological lessons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 &amp; Nottage — The Identity of Japanese Law (draft)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48640" y="128016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corporate governance research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1691640"/>
            <a:ext cx="40233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 the timing of research and publication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Expose implicit normative assumptions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 in books suggests convergence; law in action shows divergence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Beware comparing only two countries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changes in reform processes, not just outcomes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846320" y="1280160"/>
            <a:ext cx="3749040" cy="3200400"/>
          </a:xfrm>
          <a:prstGeom prst="rect">
            <a:avLst/>
          </a:prstGeom>
          <a:solidFill>
            <a:srgbClr val="1F3A5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1" name="Text 9"/>
          <p:cNvSpPr/>
          <p:nvPr/>
        </p:nvSpPr>
        <p:spPr>
          <a:xfrm>
            <a:off x="5074920" y="1463040"/>
            <a:ext cx="33375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Pluralism but with discipline</a:t>
            </a:r>
            <a:endParaRPr lang="en-US" sz="1700" dirty="0"/>
          </a:p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7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between macro and micro, socio-legal, economic and cultural analysis. The problem arises when any one perspective "claims explanatory monopoly".</a:t>
            </a:r>
            <a:endParaRPr lang="en-US" sz="1700" dirty="0"/>
          </a:p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700" dirty="0"/>
          </a:p>
          <a:p>
            <a:pPr marL="0" indent="0">
              <a:buNone/>
            </a:pPr>
            <a:r>
              <a:rPr lang="en-US" sz="1300" i="1" dirty="0">
                <a:solidFill>
                  <a:srgbClr val="F3D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how culture, institutions and incentives interact in specific settings.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8001000" y="292608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8001000" y="292608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六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22860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C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RECENT DEVELOPMENTS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50292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more dialogical field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48640" y="4709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56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Colombo &amp; Nottage — The Identity of Japanese Law (draft)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48640" y="1280160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F8F4E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9" name="Text 7"/>
          <p:cNvSpPr/>
          <p:nvPr/>
        </p:nvSpPr>
        <p:spPr>
          <a:xfrm>
            <a:off x="548640" y="1280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280160" y="1261872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Problem-based micro-comparison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206240" y="1261872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disputes, regulatory schemes and doctrines, rather than "the Japanese attitude to law"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084832"/>
            <a:ext cx="566928" cy="566928"/>
          </a:xfrm>
          <a:prstGeom prst="ellipse">
            <a:avLst/>
          </a:prstGeom>
          <a:solidFill>
            <a:srgbClr val="1F3A5F"/>
          </a:solidFill>
          <a:ln w="12700">
            <a:solidFill>
              <a:srgbClr val="F8F4E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3" name="Text 11"/>
          <p:cNvSpPr/>
          <p:nvPr/>
        </p:nvSpPr>
        <p:spPr>
          <a:xfrm>
            <a:off x="548640" y="20848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280160" y="2066544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Cross-tradition collaboration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206240" y="2066544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Japanese, European, Australian and North American scholars combining insider knowledge with distance &amp; diverse perspectives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2889504"/>
            <a:ext cx="566928" cy="566928"/>
          </a:xfrm>
          <a:prstGeom prst="ellipse">
            <a:avLst/>
          </a:prstGeom>
          <a:solidFill>
            <a:srgbClr val="BC002D"/>
          </a:solidFill>
          <a:ln w="12700">
            <a:solidFill>
              <a:srgbClr val="F8F4E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17" name="Text 15"/>
          <p:cNvSpPr/>
          <p:nvPr/>
        </p:nvSpPr>
        <p:spPr>
          <a:xfrm>
            <a:off x="548640" y="28895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280160" y="2871216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Japan as theoretically productive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206240" y="2871216"/>
            <a:ext cx="46101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Transplants, hybridity, judicialization/ADR: Japanese case reshapes theory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3694176"/>
            <a:ext cx="566928" cy="566928"/>
          </a:xfrm>
          <a:prstGeom prst="ellipse">
            <a:avLst/>
          </a:prstGeom>
          <a:solidFill>
            <a:srgbClr val="1F3A5F"/>
          </a:solidFill>
          <a:ln w="12700">
            <a:solidFill>
              <a:srgbClr val="F8F4EC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21" name="Text 19"/>
          <p:cNvSpPr/>
          <p:nvPr/>
        </p:nvSpPr>
        <p:spPr>
          <a:xfrm>
            <a:off x="548640" y="3694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280160" y="3675888"/>
            <a:ext cx="2926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Regional and global context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206240" y="3675888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 Korea, Taiwan, China, Australia or Canada … without dissolving Japan </a:t>
            </a:r>
            <a:r>
              <a:rPr lang="en-US" sz="1200" dirty="0" err="1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</a:t>
            </a:r>
            <a:r>
              <a:rPr lang="en-US" sz="120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into "Asia"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2377440"/>
            <a:ext cx="3840480" cy="3840480"/>
          </a:xfrm>
          <a:prstGeom prst="ellipse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C002D"/>
          </a:solidFill>
          <a:ln w="12700">
            <a:solidFill>
              <a:srgbClr val="BC002D"/>
            </a:solidFill>
            <a:prstDash val="solid"/>
          </a:ln>
        </p:spPr>
        <p:txBody>
          <a:bodyPr/>
          <a:lstStyle/>
          <a:p>
            <a:endParaRPr lang="en-JP"/>
          </a:p>
        </p:txBody>
      </p:sp>
      <p:sp>
        <p:nvSpPr>
          <p:cNvPr id="4" name="Text 2"/>
          <p:cNvSpPr/>
          <p:nvPr/>
        </p:nvSpPr>
        <p:spPr>
          <a:xfrm>
            <a:off x="548640" y="228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BC00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5486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"Reception and originality are not opposites."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017520" y="1371600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History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0" y="137160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long practice of selective adaptation, not civilisational uniqueness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017520" y="2084832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Orientalism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0" y="2084832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Imposed from outside, but also internalised and strategically redeployed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017520" y="2798064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0" y="2798064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tool is partial; combine them with analytical discipline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017520" y="3511296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C00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Path forward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0" y="3511296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F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Collaborative, historically aware, field-specific, self-reflexive work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3017520" y="4251960"/>
            <a:ext cx="557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F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Japanese law is a hybrid order that unsettles easy binaries, and it deserves a central place in comparative law.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886</Words>
  <Application>Microsoft Macintosh PowerPoint</Application>
  <PresentationFormat>On-screen Show (16:9)</PresentationFormat>
  <Paragraphs>111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Yu Mincho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Identity of Japanese Law</dc:title>
  <dc:subject>PptxGenJS Presentation</dc:subject>
  <dc:creator>PptxGenJS</dc:creator>
  <cp:lastModifiedBy>NOTTAGE LUKE RICHARD</cp:lastModifiedBy>
  <cp:revision>3</cp:revision>
  <dcterms:created xsi:type="dcterms:W3CDTF">2026-10-23T22:25:34Z</dcterms:created>
  <dcterms:modified xsi:type="dcterms:W3CDTF">2026-10-23T22:40:05Z</dcterms:modified>
</cp:coreProperties>
</file>