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67" r:id="rId2"/>
    <p:sldId id="268" r:id="rId3"/>
    <p:sldId id="270" r:id="rId4"/>
    <p:sldId id="256" r:id="rId5"/>
    <p:sldId id="257" r:id="rId6"/>
    <p:sldId id="258" r:id="rId7"/>
    <p:sldId id="259" r:id="rId8"/>
    <p:sldId id="260" r:id="rId9"/>
    <p:sldId id="261" r:id="rId10"/>
    <p:sldId id="2147475391" r:id="rId11"/>
    <p:sldId id="262" r:id="rId12"/>
    <p:sldId id="263" r:id="rId13"/>
    <p:sldId id="264" r:id="rId1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30"/>
    <p:restoredTop sz="94610"/>
  </p:normalViewPr>
  <p:slideViewPr>
    <p:cSldViewPr snapToGrid="0" snapToObjects="1">
      <p:cViewPr varScale="1">
        <p:scale>
          <a:sx n="125" d="100"/>
          <a:sy n="125" d="100"/>
        </p:scale>
        <p:origin x="168" y="8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FE39E4-B9EA-C84E-B0A2-1D52AC5BD63A}" type="doc">
      <dgm:prSet loTypeId="urn:microsoft.com/office/officeart/2005/8/layout/pyramid2" loCatId="pyramid" qsTypeId="urn:microsoft.com/office/officeart/2005/8/quickstyle/simple1#1" qsCatId="simple" csTypeId="urn:microsoft.com/office/officeart/2005/8/colors/accent1_2#1" csCatId="accent1" phldr="1"/>
      <dgm:spPr/>
      <dgm:t>
        <a:bodyPr/>
        <a:lstStyle/>
        <a:p>
          <a:endParaRPr lang="en-GB"/>
        </a:p>
      </dgm:t>
    </dgm:pt>
    <dgm:pt modelId="{600C0601-9383-1644-8E80-78F24CB449A9}">
      <dgm:prSet custT="1"/>
      <dgm:spPr/>
      <dgm:t>
        <a:bodyPr/>
        <a:lstStyle/>
        <a:p>
          <a:r>
            <a:rPr lang="en-AU" sz="1000" u="none" dirty="0">
              <a:solidFill>
                <a:srgbClr val="0000FF"/>
              </a:solidFill>
              <a:latin typeface="Times New Roman" panose="02020603050405020304" pitchFamily="18" charset="0"/>
              <a:cs typeface="Times New Roman" panose="02020603050405020304" pitchFamily="18" charset="0"/>
            </a:rPr>
            <a:t>Quasi-Centralised Model</a:t>
          </a:r>
          <a:r>
            <a:rPr lang="en-AU" sz="1000" u="none" dirty="0">
              <a:latin typeface="Times New Roman" panose="02020603050405020304" pitchFamily="18" charset="0"/>
              <a:cs typeface="Times New Roman" panose="02020603050405020304" pitchFamily="18" charset="0"/>
            </a:rPr>
            <a:t>: the central jurisdiction recognizes the law of key states participating in value chains</a:t>
          </a:r>
        </a:p>
      </dgm:t>
    </dgm:pt>
    <dgm:pt modelId="{A2DD5B21-F7A0-E343-A189-0B312F18017F}" type="parTrans" cxnId="{6F955294-1864-264B-B921-874C3B8FC335}">
      <dgm:prSet/>
      <dgm:spPr/>
      <dgm:t>
        <a:bodyPr/>
        <a:lstStyle/>
        <a:p>
          <a:endParaRPr lang="en-GB"/>
        </a:p>
      </dgm:t>
    </dgm:pt>
    <dgm:pt modelId="{DC594927-93B8-A84E-AFAB-EEF220D4330D}" type="sibTrans" cxnId="{6F955294-1864-264B-B921-874C3B8FC335}">
      <dgm:prSet/>
      <dgm:spPr/>
      <dgm:t>
        <a:bodyPr/>
        <a:lstStyle/>
        <a:p>
          <a:endParaRPr lang="en-GB"/>
        </a:p>
      </dgm:t>
    </dgm:pt>
    <dgm:pt modelId="{D2BC615E-0659-1A42-9FCA-BDE5022388B5}">
      <dgm:prSet custT="1"/>
      <dgm:spPr/>
      <dgm:t>
        <a:bodyPr/>
        <a:lstStyle/>
        <a:p>
          <a:r>
            <a:rPr lang="en-US" sz="1000" u="none" kern="1200" dirty="0">
              <a:solidFill>
                <a:srgbClr val="0000FF"/>
              </a:solidFill>
              <a:latin typeface="Times New Roman" panose="02020603050405020304" pitchFamily="18" charset="0"/>
              <a:ea typeface="+mn-ea"/>
              <a:cs typeface="Times New Roman" panose="02020603050405020304" pitchFamily="18" charset="0"/>
            </a:rPr>
            <a:t>Federated Model</a:t>
          </a:r>
          <a:r>
            <a:rPr lang="en-US" sz="1000" u="none" kern="1200" dirty="0">
              <a:latin typeface="Times New Roman" panose="02020603050405020304" pitchFamily="18" charset="0"/>
              <a:cs typeface="Times New Roman" panose="02020603050405020304" pitchFamily="18" charset="0"/>
            </a:rPr>
            <a:t>: a multilateral agreement between jurisdictions in value chains harmonizing substantive and procedural laws</a:t>
          </a:r>
          <a:endParaRPr lang="en-AU" sz="1000" u="none" kern="1200" dirty="0">
            <a:latin typeface="Times New Roman" panose="02020603050405020304" pitchFamily="18" charset="0"/>
            <a:cs typeface="Times New Roman" panose="02020603050405020304" pitchFamily="18" charset="0"/>
          </a:endParaRPr>
        </a:p>
      </dgm:t>
    </dgm:pt>
    <dgm:pt modelId="{C53E91B8-675D-F545-8329-E07592E0140B}" type="parTrans" cxnId="{0ACAAB17-A837-E146-8973-C3EA658A5AA5}">
      <dgm:prSet/>
      <dgm:spPr/>
      <dgm:t>
        <a:bodyPr/>
        <a:lstStyle/>
        <a:p>
          <a:endParaRPr lang="en-GB"/>
        </a:p>
      </dgm:t>
    </dgm:pt>
    <dgm:pt modelId="{FDF3D293-3D7C-9247-8588-7B4422470AEA}" type="sibTrans" cxnId="{0ACAAB17-A837-E146-8973-C3EA658A5AA5}">
      <dgm:prSet/>
      <dgm:spPr/>
      <dgm:t>
        <a:bodyPr/>
        <a:lstStyle/>
        <a:p>
          <a:endParaRPr lang="en-GB"/>
        </a:p>
      </dgm:t>
    </dgm:pt>
    <dgm:pt modelId="{9B9C2265-A3B5-1B49-A998-ABBDF5B5B87B}">
      <dgm:prSet custT="1"/>
      <dgm:spPr/>
      <dgm:t>
        <a:bodyPr/>
        <a:lstStyle/>
        <a:p>
          <a:r>
            <a:rPr lang="en-AU" sz="1000" u="none">
              <a:solidFill>
                <a:srgbClr val="0000FF"/>
              </a:solidFill>
              <a:latin typeface="Times New Roman" panose="02020603050405020304" pitchFamily="18" charset="0"/>
              <a:cs typeface="Times New Roman" panose="02020603050405020304" pitchFamily="18" charset="0"/>
            </a:rPr>
            <a:t>Decentralised Model</a:t>
          </a:r>
          <a:r>
            <a:rPr lang="en-AU" sz="1000" u="none">
              <a:latin typeface="Times New Roman" panose="02020603050405020304" pitchFamily="18" charset="0"/>
              <a:cs typeface="Times New Roman" panose="02020603050405020304" pitchFamily="18" charset="0"/>
            </a:rPr>
            <a:t>: unilateral recognition of foreign regulatory outcomes under national law or industrial best practice</a:t>
          </a:r>
        </a:p>
      </dgm:t>
    </dgm:pt>
    <dgm:pt modelId="{94AEAF3E-AFC2-DB47-A331-CC25E5D7F187}" type="parTrans" cxnId="{1283D870-0441-0446-A251-6C686042F0C6}">
      <dgm:prSet/>
      <dgm:spPr/>
      <dgm:t>
        <a:bodyPr/>
        <a:lstStyle/>
        <a:p>
          <a:endParaRPr lang="en-GB"/>
        </a:p>
      </dgm:t>
    </dgm:pt>
    <dgm:pt modelId="{85904B23-9FCE-9240-B1E0-0F4841740D09}" type="sibTrans" cxnId="{1283D870-0441-0446-A251-6C686042F0C6}">
      <dgm:prSet/>
      <dgm:spPr/>
      <dgm:t>
        <a:bodyPr/>
        <a:lstStyle/>
        <a:p>
          <a:endParaRPr lang="en-GB"/>
        </a:p>
      </dgm:t>
    </dgm:pt>
    <dgm:pt modelId="{0029B906-E1FA-E54A-B3CC-EA690CF3BF66}">
      <dgm:prSet custT="1"/>
      <dgm:spPr/>
      <dgm:t>
        <a:bodyPr/>
        <a:lstStyle/>
        <a:p>
          <a:r>
            <a:rPr lang="en-AU" sz="1000" u="none" dirty="0">
              <a:solidFill>
                <a:srgbClr val="0000FF"/>
              </a:solidFill>
              <a:latin typeface="Times New Roman" panose="02020603050405020304" pitchFamily="18" charset="0"/>
              <a:cs typeface="Times New Roman" panose="02020603050405020304" pitchFamily="18" charset="0"/>
            </a:rPr>
            <a:t>Centralised Model</a:t>
          </a:r>
          <a:r>
            <a:rPr lang="en-AU" sz="1000" u="none" dirty="0">
              <a:latin typeface="Times New Roman" panose="02020603050405020304" pitchFamily="18" charset="0"/>
              <a:cs typeface="Times New Roman" panose="02020603050405020304" pitchFamily="18" charset="0"/>
            </a:rPr>
            <a:t>: the whole mineral value chain complying with the law of a key jurisdiction. Lack of interoperability. </a:t>
          </a:r>
        </a:p>
      </dgm:t>
    </dgm:pt>
    <dgm:pt modelId="{7E5BFC4C-A301-3C44-8EE3-33AC6EA96E24}" type="parTrans" cxnId="{B5DF278E-535C-DB49-A059-7FB500E1728A}">
      <dgm:prSet/>
      <dgm:spPr/>
      <dgm:t>
        <a:bodyPr/>
        <a:lstStyle/>
        <a:p>
          <a:endParaRPr lang="en-GB"/>
        </a:p>
      </dgm:t>
    </dgm:pt>
    <dgm:pt modelId="{36EDDF72-517B-E544-8F46-9D35B126E629}" type="sibTrans" cxnId="{B5DF278E-535C-DB49-A059-7FB500E1728A}">
      <dgm:prSet/>
      <dgm:spPr/>
      <dgm:t>
        <a:bodyPr/>
        <a:lstStyle/>
        <a:p>
          <a:endParaRPr lang="en-GB"/>
        </a:p>
      </dgm:t>
    </dgm:pt>
    <dgm:pt modelId="{851050F4-4704-42AE-B10A-4D7BED21964A}">
      <dgm:prSet custT="1"/>
      <dgm:spPr/>
      <dgm:t>
        <a:bodyPr/>
        <a:lstStyle/>
        <a:p>
          <a:r>
            <a:rPr lang="en-AU" sz="1000" u="none">
              <a:solidFill>
                <a:srgbClr val="0000FF"/>
              </a:solidFill>
              <a:latin typeface="Times New Roman" panose="02020603050405020304" pitchFamily="18" charset="0"/>
              <a:cs typeface="Times New Roman" panose="02020603050405020304" pitchFamily="18" charset="0"/>
            </a:rPr>
            <a:t>Quasi-Decentralised Model</a:t>
          </a:r>
          <a:r>
            <a:rPr lang="en-AU" sz="1000" u="none">
              <a:latin typeface="Times New Roman" panose="02020603050405020304" pitchFamily="18" charset="0"/>
              <a:cs typeface="Times New Roman" panose="02020603050405020304" pitchFamily="18" charset="0"/>
            </a:rPr>
            <a:t>: a multilateral agreement between jurisdictions in value chains harmonizing procedural laws and provide mutual recognition of regulatory outcomes</a:t>
          </a:r>
        </a:p>
      </dgm:t>
    </dgm:pt>
    <dgm:pt modelId="{94DA273E-8F32-4706-855B-2D29D678BE8C}" type="parTrans" cxnId="{035D1D9C-FDCF-4466-BB0A-382C5F571D7B}">
      <dgm:prSet/>
      <dgm:spPr/>
      <dgm:t>
        <a:bodyPr/>
        <a:lstStyle/>
        <a:p>
          <a:endParaRPr lang="en-AU"/>
        </a:p>
      </dgm:t>
    </dgm:pt>
    <dgm:pt modelId="{84E66565-D25B-4108-8695-5A5D2423917D}" type="sibTrans" cxnId="{035D1D9C-FDCF-4466-BB0A-382C5F571D7B}">
      <dgm:prSet/>
      <dgm:spPr/>
      <dgm:t>
        <a:bodyPr/>
        <a:lstStyle/>
        <a:p>
          <a:endParaRPr lang="en-AU"/>
        </a:p>
      </dgm:t>
    </dgm:pt>
    <dgm:pt modelId="{FAF71C9D-A627-6D45-BF27-B723AD22A9FB}" type="pres">
      <dgm:prSet presAssocID="{17FE39E4-B9EA-C84E-B0A2-1D52AC5BD63A}" presName="compositeShape" presStyleCnt="0">
        <dgm:presLayoutVars>
          <dgm:dir/>
          <dgm:resizeHandles/>
        </dgm:presLayoutVars>
      </dgm:prSet>
      <dgm:spPr/>
    </dgm:pt>
    <dgm:pt modelId="{02992ED6-539D-DF4F-8614-323E81046358}" type="pres">
      <dgm:prSet presAssocID="{17FE39E4-B9EA-C84E-B0A2-1D52AC5BD63A}" presName="pyramid" presStyleLbl="node1" presStyleIdx="0" presStyleCnt="1" custScaleX="75579" custScaleY="83379" custLinFactNeighborX="14312" custLinFactNeighborY="-2310">
        <dgm:style>
          <a:lnRef idx="2">
            <a:schemeClr val="accent1"/>
          </a:lnRef>
          <a:fillRef idx="1">
            <a:schemeClr val="lt1"/>
          </a:fillRef>
          <a:effectRef idx="0">
            <a:schemeClr val="accent1"/>
          </a:effectRef>
          <a:fontRef idx="minor">
            <a:schemeClr val="dk1"/>
          </a:fontRef>
        </dgm:style>
      </dgm:prSet>
      <dgm:spPr>
        <a:solidFill>
          <a:schemeClr val="tx2">
            <a:lumMod val="40000"/>
            <a:lumOff val="60000"/>
          </a:schemeClr>
        </a:solidFill>
      </dgm:spPr>
    </dgm:pt>
    <dgm:pt modelId="{E08A8173-F8D6-764D-961E-875E70ECF96B}" type="pres">
      <dgm:prSet presAssocID="{17FE39E4-B9EA-C84E-B0A2-1D52AC5BD63A}" presName="theList" presStyleCnt="0"/>
      <dgm:spPr/>
    </dgm:pt>
    <dgm:pt modelId="{164344A6-CF36-F543-9C5C-FF73B109C007}" type="pres">
      <dgm:prSet presAssocID="{0029B906-E1FA-E54A-B3CC-EA690CF3BF66}" presName="aNode" presStyleLbl="fgAcc1" presStyleIdx="0" presStyleCnt="5" custLinFactNeighborX="-78390" custLinFactNeighborY="6522">
        <dgm:presLayoutVars>
          <dgm:bulletEnabled val="1"/>
        </dgm:presLayoutVars>
      </dgm:prSet>
      <dgm:spPr/>
    </dgm:pt>
    <dgm:pt modelId="{4732CEE5-583B-F245-8382-ABC4AC9852B4}" type="pres">
      <dgm:prSet presAssocID="{0029B906-E1FA-E54A-B3CC-EA690CF3BF66}" presName="aSpace" presStyleCnt="0"/>
      <dgm:spPr/>
    </dgm:pt>
    <dgm:pt modelId="{A226A663-C9FB-AD46-9C04-E7D601C4011C}" type="pres">
      <dgm:prSet presAssocID="{600C0601-9383-1644-8E80-78F24CB449A9}" presName="aNode" presStyleLbl="fgAcc1" presStyleIdx="1" presStyleCnt="5" custLinFactNeighborX="-79338" custLinFactNeighborY="-48306">
        <dgm:presLayoutVars>
          <dgm:bulletEnabled val="1"/>
        </dgm:presLayoutVars>
      </dgm:prSet>
      <dgm:spPr/>
    </dgm:pt>
    <dgm:pt modelId="{4EDF10AD-C17F-AC49-84FA-FFDD8FC66D55}" type="pres">
      <dgm:prSet presAssocID="{600C0601-9383-1644-8E80-78F24CB449A9}" presName="aSpace" presStyleCnt="0"/>
      <dgm:spPr/>
    </dgm:pt>
    <dgm:pt modelId="{63B76390-45AF-C340-9194-FB8218D695CB}" type="pres">
      <dgm:prSet presAssocID="{D2BC615E-0659-1A42-9FCA-BDE5022388B5}" presName="aNode" presStyleLbl="fgAcc1" presStyleIdx="2" presStyleCnt="5" custLinFactNeighborX="-79069" custLinFactNeighborY="-41753">
        <dgm:presLayoutVars>
          <dgm:bulletEnabled val="1"/>
        </dgm:presLayoutVars>
      </dgm:prSet>
      <dgm:spPr/>
    </dgm:pt>
    <dgm:pt modelId="{7076FE6C-09B6-104D-8012-86EA9B974689}" type="pres">
      <dgm:prSet presAssocID="{D2BC615E-0659-1A42-9FCA-BDE5022388B5}" presName="aSpace" presStyleCnt="0"/>
      <dgm:spPr/>
    </dgm:pt>
    <dgm:pt modelId="{2F8B9F1D-205E-4BE7-A2B1-177E573CF0E0}" type="pres">
      <dgm:prSet presAssocID="{851050F4-4704-42AE-B10A-4D7BED21964A}" presName="aNode" presStyleLbl="fgAcc1" presStyleIdx="3" presStyleCnt="5" custLinFactNeighborX="-78587" custLinFactNeighborY="-42508">
        <dgm:presLayoutVars>
          <dgm:bulletEnabled val="1"/>
        </dgm:presLayoutVars>
      </dgm:prSet>
      <dgm:spPr/>
    </dgm:pt>
    <dgm:pt modelId="{DB0D66D4-BF66-4691-A8FB-71BE8C3088E7}" type="pres">
      <dgm:prSet presAssocID="{851050F4-4704-42AE-B10A-4D7BED21964A}" presName="aSpace" presStyleCnt="0"/>
      <dgm:spPr/>
    </dgm:pt>
    <dgm:pt modelId="{27A7275A-12EF-9742-AA99-3B9E7E76C74D}" type="pres">
      <dgm:prSet presAssocID="{9B9C2265-A3B5-1B49-A998-ABBDF5B5B87B}" presName="aNode" presStyleLbl="fgAcc1" presStyleIdx="4" presStyleCnt="5" custLinFactNeighborX="-78390" custLinFactNeighborY="6522">
        <dgm:presLayoutVars>
          <dgm:bulletEnabled val="1"/>
        </dgm:presLayoutVars>
      </dgm:prSet>
      <dgm:spPr/>
    </dgm:pt>
    <dgm:pt modelId="{4DF137D5-7663-2B43-8994-E8C4D0AE37C3}" type="pres">
      <dgm:prSet presAssocID="{9B9C2265-A3B5-1B49-A998-ABBDF5B5B87B}" presName="aSpace" presStyleCnt="0"/>
      <dgm:spPr/>
    </dgm:pt>
  </dgm:ptLst>
  <dgm:cxnLst>
    <dgm:cxn modelId="{572F3510-46C1-4508-ABF5-C45645E5F8DF}" type="presOf" srcId="{851050F4-4704-42AE-B10A-4D7BED21964A}" destId="{2F8B9F1D-205E-4BE7-A2B1-177E573CF0E0}" srcOrd="0" destOrd="0" presId="urn:microsoft.com/office/officeart/2005/8/layout/pyramid2"/>
    <dgm:cxn modelId="{0ACAAB17-A837-E146-8973-C3EA658A5AA5}" srcId="{17FE39E4-B9EA-C84E-B0A2-1D52AC5BD63A}" destId="{D2BC615E-0659-1A42-9FCA-BDE5022388B5}" srcOrd="2" destOrd="0" parTransId="{C53E91B8-675D-F545-8329-E07592E0140B}" sibTransId="{FDF3D293-3D7C-9247-8588-7B4422470AEA}"/>
    <dgm:cxn modelId="{211E0548-C828-2E49-8924-9DDB3F9063E3}" type="presOf" srcId="{600C0601-9383-1644-8E80-78F24CB449A9}" destId="{A226A663-C9FB-AD46-9C04-E7D601C4011C}" srcOrd="0" destOrd="0" presId="urn:microsoft.com/office/officeart/2005/8/layout/pyramid2"/>
    <dgm:cxn modelId="{1283D870-0441-0446-A251-6C686042F0C6}" srcId="{17FE39E4-B9EA-C84E-B0A2-1D52AC5BD63A}" destId="{9B9C2265-A3B5-1B49-A998-ABBDF5B5B87B}" srcOrd="4" destOrd="0" parTransId="{94AEAF3E-AFC2-DB47-A331-CC25E5D7F187}" sibTransId="{85904B23-9FCE-9240-B1E0-0F4841740D09}"/>
    <dgm:cxn modelId="{B5DF278E-535C-DB49-A059-7FB500E1728A}" srcId="{17FE39E4-B9EA-C84E-B0A2-1D52AC5BD63A}" destId="{0029B906-E1FA-E54A-B3CC-EA690CF3BF66}" srcOrd="0" destOrd="0" parTransId="{7E5BFC4C-A301-3C44-8EE3-33AC6EA96E24}" sibTransId="{36EDDF72-517B-E544-8F46-9D35B126E629}"/>
    <dgm:cxn modelId="{6F955294-1864-264B-B921-874C3B8FC335}" srcId="{17FE39E4-B9EA-C84E-B0A2-1D52AC5BD63A}" destId="{600C0601-9383-1644-8E80-78F24CB449A9}" srcOrd="1" destOrd="0" parTransId="{A2DD5B21-F7A0-E343-A189-0B312F18017F}" sibTransId="{DC594927-93B8-A84E-AFAB-EEF220D4330D}"/>
    <dgm:cxn modelId="{035D1D9C-FDCF-4466-BB0A-382C5F571D7B}" srcId="{17FE39E4-B9EA-C84E-B0A2-1D52AC5BD63A}" destId="{851050F4-4704-42AE-B10A-4D7BED21964A}" srcOrd="3" destOrd="0" parTransId="{94DA273E-8F32-4706-855B-2D29D678BE8C}" sibTransId="{84E66565-D25B-4108-8695-5A5D2423917D}"/>
    <dgm:cxn modelId="{0F84CFBF-55EE-8F43-ABA8-C39AE747950A}" type="presOf" srcId="{0029B906-E1FA-E54A-B3CC-EA690CF3BF66}" destId="{164344A6-CF36-F543-9C5C-FF73B109C007}" srcOrd="0" destOrd="0" presId="urn:microsoft.com/office/officeart/2005/8/layout/pyramid2"/>
    <dgm:cxn modelId="{56532DC5-5888-CE4B-89C7-5647164ECC0B}" type="presOf" srcId="{9B9C2265-A3B5-1B49-A998-ABBDF5B5B87B}" destId="{27A7275A-12EF-9742-AA99-3B9E7E76C74D}" srcOrd="0" destOrd="0" presId="urn:microsoft.com/office/officeart/2005/8/layout/pyramid2"/>
    <dgm:cxn modelId="{929E53E7-C29A-0246-B63C-79A9F5B7F419}" type="presOf" srcId="{D2BC615E-0659-1A42-9FCA-BDE5022388B5}" destId="{63B76390-45AF-C340-9194-FB8218D695CB}" srcOrd="0" destOrd="0" presId="urn:microsoft.com/office/officeart/2005/8/layout/pyramid2"/>
    <dgm:cxn modelId="{B8E872F7-0878-A342-A492-8BB0407EC72E}" type="presOf" srcId="{17FE39E4-B9EA-C84E-B0A2-1D52AC5BD63A}" destId="{FAF71C9D-A627-6D45-BF27-B723AD22A9FB}" srcOrd="0" destOrd="0" presId="urn:microsoft.com/office/officeart/2005/8/layout/pyramid2"/>
    <dgm:cxn modelId="{E0B2B781-2828-0B43-8C7F-3F7E9722869B}" type="presParOf" srcId="{FAF71C9D-A627-6D45-BF27-B723AD22A9FB}" destId="{02992ED6-539D-DF4F-8614-323E81046358}" srcOrd="0" destOrd="0" presId="urn:microsoft.com/office/officeart/2005/8/layout/pyramid2"/>
    <dgm:cxn modelId="{5A74B110-90B9-F643-807D-10BDC5BFA085}" type="presParOf" srcId="{FAF71C9D-A627-6D45-BF27-B723AD22A9FB}" destId="{E08A8173-F8D6-764D-961E-875E70ECF96B}" srcOrd="1" destOrd="0" presId="urn:microsoft.com/office/officeart/2005/8/layout/pyramid2"/>
    <dgm:cxn modelId="{9C409F70-EC6C-4A4D-889E-3CFBA37816F0}" type="presParOf" srcId="{E08A8173-F8D6-764D-961E-875E70ECF96B}" destId="{164344A6-CF36-F543-9C5C-FF73B109C007}" srcOrd="0" destOrd="0" presId="urn:microsoft.com/office/officeart/2005/8/layout/pyramid2"/>
    <dgm:cxn modelId="{1F3E5E3D-FAD1-7B47-A329-8446422BAA37}" type="presParOf" srcId="{E08A8173-F8D6-764D-961E-875E70ECF96B}" destId="{4732CEE5-583B-F245-8382-ABC4AC9852B4}" srcOrd="1" destOrd="0" presId="urn:microsoft.com/office/officeart/2005/8/layout/pyramid2"/>
    <dgm:cxn modelId="{15BCD7D5-E6AD-B949-B058-3A7ABFDFF875}" type="presParOf" srcId="{E08A8173-F8D6-764D-961E-875E70ECF96B}" destId="{A226A663-C9FB-AD46-9C04-E7D601C4011C}" srcOrd="2" destOrd="0" presId="urn:microsoft.com/office/officeart/2005/8/layout/pyramid2"/>
    <dgm:cxn modelId="{AA599F0D-0542-6F41-B652-4E1E8E5857D5}" type="presParOf" srcId="{E08A8173-F8D6-764D-961E-875E70ECF96B}" destId="{4EDF10AD-C17F-AC49-84FA-FFDD8FC66D55}" srcOrd="3" destOrd="0" presId="urn:microsoft.com/office/officeart/2005/8/layout/pyramid2"/>
    <dgm:cxn modelId="{98F6E096-D28D-2A45-9F23-C33A3D9DABE8}" type="presParOf" srcId="{E08A8173-F8D6-764D-961E-875E70ECF96B}" destId="{63B76390-45AF-C340-9194-FB8218D695CB}" srcOrd="4" destOrd="0" presId="urn:microsoft.com/office/officeart/2005/8/layout/pyramid2"/>
    <dgm:cxn modelId="{868EF57B-69C7-4A41-9D33-03FF7E7654A3}" type="presParOf" srcId="{E08A8173-F8D6-764D-961E-875E70ECF96B}" destId="{7076FE6C-09B6-104D-8012-86EA9B974689}" srcOrd="5" destOrd="0" presId="urn:microsoft.com/office/officeart/2005/8/layout/pyramid2"/>
    <dgm:cxn modelId="{A04A45C3-C178-419D-A550-A22E187164CD}" type="presParOf" srcId="{E08A8173-F8D6-764D-961E-875E70ECF96B}" destId="{2F8B9F1D-205E-4BE7-A2B1-177E573CF0E0}" srcOrd="6" destOrd="0" presId="urn:microsoft.com/office/officeart/2005/8/layout/pyramid2"/>
    <dgm:cxn modelId="{8DFA9B36-B904-44CC-B325-853DC1875D5C}" type="presParOf" srcId="{E08A8173-F8D6-764D-961E-875E70ECF96B}" destId="{DB0D66D4-BF66-4691-A8FB-71BE8C3088E7}" srcOrd="7" destOrd="0" presId="urn:microsoft.com/office/officeart/2005/8/layout/pyramid2"/>
    <dgm:cxn modelId="{6AE61BB2-5515-3443-92C2-257795E4A870}" type="presParOf" srcId="{E08A8173-F8D6-764D-961E-875E70ECF96B}" destId="{27A7275A-12EF-9742-AA99-3B9E7E76C74D}" srcOrd="8" destOrd="0" presId="urn:microsoft.com/office/officeart/2005/8/layout/pyramid2"/>
    <dgm:cxn modelId="{933500A2-623A-794E-88C1-AD26D19DC9D9}" type="presParOf" srcId="{E08A8173-F8D6-764D-961E-875E70ECF96B}" destId="{4DF137D5-7663-2B43-8994-E8C4D0AE37C3}"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992ED6-539D-DF4F-8614-323E81046358}">
      <dsp:nvSpPr>
        <dsp:cNvPr id="0" name=""/>
        <dsp:cNvSpPr/>
      </dsp:nvSpPr>
      <dsp:spPr>
        <a:xfrm>
          <a:off x="2931838" y="295394"/>
          <a:ext cx="3720624" cy="4104605"/>
        </a:xfrm>
        <a:prstGeom prst="triangle">
          <a:avLst/>
        </a:prstGeom>
        <a:solidFill>
          <a:schemeClr val="tx2">
            <a:lumMod val="40000"/>
            <a:lumOff val="60000"/>
          </a:schemeClr>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sp>
    <dsp:sp modelId="{164344A6-CF36-F543-9C5C-FF73B109C007}">
      <dsp:nvSpPr>
        <dsp:cNvPr id="0" name=""/>
        <dsp:cNvSpPr/>
      </dsp:nvSpPr>
      <dsp:spPr>
        <a:xfrm>
          <a:off x="1579242" y="498470"/>
          <a:ext cx="3199838" cy="69996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AU" sz="1000" u="none" kern="1200" dirty="0">
              <a:solidFill>
                <a:srgbClr val="0000FF"/>
              </a:solidFill>
              <a:latin typeface="Times New Roman" panose="02020603050405020304" pitchFamily="18" charset="0"/>
              <a:cs typeface="Times New Roman" panose="02020603050405020304" pitchFamily="18" charset="0"/>
            </a:rPr>
            <a:t>Centralised Model</a:t>
          </a:r>
          <a:r>
            <a:rPr lang="en-AU" sz="1000" u="none" kern="1200" dirty="0">
              <a:latin typeface="Times New Roman" panose="02020603050405020304" pitchFamily="18" charset="0"/>
              <a:cs typeface="Times New Roman" panose="02020603050405020304" pitchFamily="18" charset="0"/>
            </a:rPr>
            <a:t>: the whole mineral value chain complying with the law of a key jurisdiction. Lack of interoperability. </a:t>
          </a:r>
        </a:p>
      </dsp:txBody>
      <dsp:txXfrm>
        <a:off x="1613411" y="532639"/>
        <a:ext cx="3131500" cy="631626"/>
      </dsp:txXfrm>
    </dsp:sp>
    <dsp:sp modelId="{A226A663-C9FB-AD46-9C04-E7D601C4011C}">
      <dsp:nvSpPr>
        <dsp:cNvPr id="0" name=""/>
        <dsp:cNvSpPr/>
      </dsp:nvSpPr>
      <dsp:spPr>
        <a:xfrm>
          <a:off x="1548907" y="1237958"/>
          <a:ext cx="3199838" cy="69996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AU" sz="1000" u="none" kern="1200" dirty="0">
              <a:solidFill>
                <a:srgbClr val="0000FF"/>
              </a:solidFill>
              <a:latin typeface="Times New Roman" panose="02020603050405020304" pitchFamily="18" charset="0"/>
              <a:cs typeface="Times New Roman" panose="02020603050405020304" pitchFamily="18" charset="0"/>
            </a:rPr>
            <a:t>Quasi-Centralised Model</a:t>
          </a:r>
          <a:r>
            <a:rPr lang="en-AU" sz="1000" u="none" kern="1200" dirty="0">
              <a:latin typeface="Times New Roman" panose="02020603050405020304" pitchFamily="18" charset="0"/>
              <a:cs typeface="Times New Roman" panose="02020603050405020304" pitchFamily="18" charset="0"/>
            </a:rPr>
            <a:t>: the central jurisdiction recognizes the law of key states participating in value chains</a:t>
          </a:r>
        </a:p>
      </dsp:txBody>
      <dsp:txXfrm>
        <a:off x="1583076" y="1272127"/>
        <a:ext cx="3131500" cy="631626"/>
      </dsp:txXfrm>
    </dsp:sp>
    <dsp:sp modelId="{63B76390-45AF-C340-9194-FB8218D695CB}">
      <dsp:nvSpPr>
        <dsp:cNvPr id="0" name=""/>
        <dsp:cNvSpPr/>
      </dsp:nvSpPr>
      <dsp:spPr>
        <a:xfrm>
          <a:off x="1557515" y="2031152"/>
          <a:ext cx="3199838" cy="69996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u="none" kern="1200" dirty="0">
              <a:solidFill>
                <a:srgbClr val="0000FF"/>
              </a:solidFill>
              <a:latin typeface="Times New Roman" panose="02020603050405020304" pitchFamily="18" charset="0"/>
              <a:ea typeface="+mn-ea"/>
              <a:cs typeface="Times New Roman" panose="02020603050405020304" pitchFamily="18" charset="0"/>
            </a:rPr>
            <a:t>Federated Model</a:t>
          </a:r>
          <a:r>
            <a:rPr lang="en-US" sz="1000" u="none" kern="1200" dirty="0">
              <a:latin typeface="Times New Roman" panose="02020603050405020304" pitchFamily="18" charset="0"/>
              <a:cs typeface="Times New Roman" panose="02020603050405020304" pitchFamily="18" charset="0"/>
            </a:rPr>
            <a:t>: a multilateral agreement between jurisdictions in value chains harmonizing substantive and procedural laws</a:t>
          </a:r>
          <a:endParaRPr lang="en-AU" sz="1000" u="none" kern="1200" dirty="0">
            <a:latin typeface="Times New Roman" panose="02020603050405020304" pitchFamily="18" charset="0"/>
            <a:cs typeface="Times New Roman" panose="02020603050405020304" pitchFamily="18" charset="0"/>
          </a:endParaRPr>
        </a:p>
      </dsp:txBody>
      <dsp:txXfrm>
        <a:off x="1591684" y="2065321"/>
        <a:ext cx="3131500" cy="631626"/>
      </dsp:txXfrm>
    </dsp:sp>
    <dsp:sp modelId="{2F8B9F1D-205E-4BE7-A2B1-177E573CF0E0}">
      <dsp:nvSpPr>
        <dsp:cNvPr id="0" name=""/>
        <dsp:cNvSpPr/>
      </dsp:nvSpPr>
      <dsp:spPr>
        <a:xfrm>
          <a:off x="1572938" y="2817952"/>
          <a:ext cx="3199838" cy="69996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AU" sz="1000" u="none" kern="1200">
              <a:solidFill>
                <a:srgbClr val="0000FF"/>
              </a:solidFill>
              <a:latin typeface="Times New Roman" panose="02020603050405020304" pitchFamily="18" charset="0"/>
              <a:cs typeface="Times New Roman" panose="02020603050405020304" pitchFamily="18" charset="0"/>
            </a:rPr>
            <a:t>Quasi-Decentralised Model</a:t>
          </a:r>
          <a:r>
            <a:rPr lang="en-AU" sz="1000" u="none" kern="1200">
              <a:latin typeface="Times New Roman" panose="02020603050405020304" pitchFamily="18" charset="0"/>
              <a:cs typeface="Times New Roman" panose="02020603050405020304" pitchFamily="18" charset="0"/>
            </a:rPr>
            <a:t>: a multilateral agreement between jurisdictions in value chains harmonizing procedural laws and provide mutual recognition of regulatory outcomes</a:t>
          </a:r>
        </a:p>
      </dsp:txBody>
      <dsp:txXfrm>
        <a:off x="1607107" y="2852121"/>
        <a:ext cx="3131500" cy="631626"/>
      </dsp:txXfrm>
    </dsp:sp>
    <dsp:sp modelId="{27A7275A-12EF-9742-AA99-3B9E7E76C74D}">
      <dsp:nvSpPr>
        <dsp:cNvPr id="0" name=""/>
        <dsp:cNvSpPr/>
      </dsp:nvSpPr>
      <dsp:spPr>
        <a:xfrm>
          <a:off x="1579242" y="3648311"/>
          <a:ext cx="3199838" cy="69996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AU" sz="1000" u="none" kern="1200">
              <a:solidFill>
                <a:srgbClr val="0000FF"/>
              </a:solidFill>
              <a:latin typeface="Times New Roman" panose="02020603050405020304" pitchFamily="18" charset="0"/>
              <a:cs typeface="Times New Roman" panose="02020603050405020304" pitchFamily="18" charset="0"/>
            </a:rPr>
            <a:t>Decentralised Model</a:t>
          </a:r>
          <a:r>
            <a:rPr lang="en-AU" sz="1000" u="none" kern="1200">
              <a:latin typeface="Times New Roman" panose="02020603050405020304" pitchFamily="18" charset="0"/>
              <a:cs typeface="Times New Roman" panose="02020603050405020304" pitchFamily="18" charset="0"/>
            </a:rPr>
            <a:t>: unilateral recognition of foreign regulatory outcomes under national law or industrial best practice</a:t>
          </a:r>
        </a:p>
      </dsp:txBody>
      <dsp:txXfrm>
        <a:off x="1613411" y="3682480"/>
        <a:ext cx="3131500" cy="63162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en-JP"/>
          </a:p>
        </p:txBody>
      </p:sp>
      <p:sp>
        <p:nvSpPr>
          <p:cNvPr id="3" name="Date Placeholder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8FC833FE-F978-0D40-8FF4-6F411079C8A6}" type="datetimeFigureOut">
              <a:rPr lang="en-JP" smtClean="0"/>
              <a:t>2026/10/25</a:t>
            </a:fld>
            <a:endParaRPr lang="en-JP"/>
          </a:p>
        </p:txBody>
      </p:sp>
      <p:sp>
        <p:nvSpPr>
          <p:cNvPr id="4" name="Slide Image Placeholder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en-JP"/>
          </a:p>
        </p:txBody>
      </p:sp>
      <p:sp>
        <p:nvSpPr>
          <p:cNvPr id="5" name="Notes Placeholder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6" name="Footer Placeholder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en-JP"/>
          </a:p>
        </p:txBody>
      </p:sp>
      <p:sp>
        <p:nvSpPr>
          <p:cNvPr id="7" name="Slide Number Placeholder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000CC15F-AE93-C14D-8A29-8CE99134BDEB}" type="slidenum">
              <a:rPr lang="en-JP" smtClean="0"/>
              <a:t>‹#›</a:t>
            </a:fld>
            <a:endParaRPr lang="en-JP"/>
          </a:p>
        </p:txBody>
      </p:sp>
    </p:spTree>
    <p:extLst>
      <p:ext uri="{BB962C8B-B14F-4D97-AF65-F5344CB8AC3E}">
        <p14:creationId xmlns:p14="http://schemas.microsoft.com/office/powerpoint/2010/main" val="3135931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Huang Nottage Traceability of Critical Mineral Lithium chart</a:t>
            </a:r>
          </a:p>
          <a:p>
            <a:endParaRPr lang="en-US" dirty="0"/>
          </a:p>
          <a:p>
            <a:r>
              <a:rPr lang="en-AU" dirty="0"/>
              <a:t>The Cape Town Convention (2001) establishes a uniform international regime for the creation, registration, priority, and enforcement of security interests in high-value mobile equipment, supported by a global electronic registry and sector-specific protocols to facilitate cross-border asset-based financing.</a:t>
            </a:r>
          </a:p>
          <a:p>
            <a:endParaRPr lang="en-AU" dirty="0"/>
          </a:p>
          <a:p>
            <a:r>
              <a:rPr lang="en-AU" b="1" dirty="0"/>
              <a:t>International Registry</a:t>
            </a:r>
          </a:p>
          <a:p>
            <a:r>
              <a:rPr lang="en-AU" dirty="0"/>
              <a:t>A central feature is the creation of a </a:t>
            </a:r>
            <a:r>
              <a:rPr lang="en-AU" b="1" dirty="0"/>
              <a:t>global electronic registry</a:t>
            </a:r>
            <a:r>
              <a:rPr lang="en-AU" dirty="0"/>
              <a:t> where creditors can register their interests.</a:t>
            </a:r>
          </a:p>
          <a:p>
            <a:r>
              <a:rPr lang="en-AU" dirty="0"/>
              <a:t>The </a:t>
            </a:r>
            <a:r>
              <a:rPr lang="en-AU" b="1" dirty="0"/>
              <a:t>International Registry of Mobile Assets</a:t>
            </a:r>
            <a:r>
              <a:rPr lang="en-AU" dirty="0"/>
              <a:t> allows creditors to:</a:t>
            </a:r>
          </a:p>
          <a:p>
            <a:r>
              <a:rPr lang="en-AU" dirty="0"/>
              <a:t>register their security interests</a:t>
            </a:r>
          </a:p>
          <a:p>
            <a:r>
              <a:rPr lang="en-AU" dirty="0"/>
              <a:t>establish </a:t>
            </a:r>
            <a:r>
              <a:rPr lang="en-AU" b="1" dirty="0"/>
              <a:t>priority over competing creditors</a:t>
            </a:r>
            <a:endParaRPr lang="en-AU" dirty="0"/>
          </a:p>
          <a:p>
            <a:r>
              <a:rPr lang="en-AU" dirty="0"/>
              <a:t>verify existing interests in an asset</a:t>
            </a:r>
          </a:p>
          <a:p>
            <a:r>
              <a:rPr lang="en-AU" dirty="0"/>
              <a:t>Priority is generally determined by the rule:</a:t>
            </a:r>
          </a:p>
          <a:p>
            <a:r>
              <a:rPr lang="en-AU" b="1" dirty="0"/>
              <a:t>“first to register has priority.”</a:t>
            </a:r>
            <a:endParaRPr lang="en-AU" dirty="0"/>
          </a:p>
          <a:p>
            <a:endParaRPr lang="en-US" dirty="0"/>
          </a:p>
          <a:p>
            <a:r>
              <a:rPr lang="en-AU" b="1" dirty="0"/>
              <a:t>Core Mechanism: International Interests</a:t>
            </a:r>
          </a:p>
          <a:p>
            <a:r>
              <a:rPr lang="en-AU" dirty="0"/>
              <a:t>The Convention introduces the concept of an </a:t>
            </a:r>
            <a:r>
              <a:rPr lang="en-AU" b="1" dirty="0"/>
              <a:t>“international interest.”</a:t>
            </a:r>
            <a:endParaRPr lang="en-AU" dirty="0"/>
          </a:p>
          <a:p>
            <a:r>
              <a:rPr lang="en-AU" dirty="0"/>
              <a:t>An international interest arises when a creditor obtains a security interest through:</a:t>
            </a:r>
          </a:p>
          <a:p>
            <a:r>
              <a:rPr lang="en-AU" dirty="0"/>
              <a:t>a </a:t>
            </a:r>
            <a:r>
              <a:rPr lang="en-AU" b="1" dirty="0"/>
              <a:t>security agreement</a:t>
            </a:r>
            <a:endParaRPr lang="en-AU" dirty="0"/>
          </a:p>
          <a:p>
            <a:r>
              <a:rPr lang="en-AU" dirty="0"/>
              <a:t>a </a:t>
            </a:r>
            <a:r>
              <a:rPr lang="en-AU" b="1" dirty="0"/>
              <a:t>title reservation agreement</a:t>
            </a:r>
            <a:endParaRPr lang="en-AU" dirty="0"/>
          </a:p>
          <a:p>
            <a:r>
              <a:rPr lang="en-AU" dirty="0"/>
              <a:t>a </a:t>
            </a:r>
            <a:r>
              <a:rPr lang="en-AU" b="1" dirty="0"/>
              <a:t>leasing agreement</a:t>
            </a:r>
            <a:endParaRPr lang="en-AU" dirty="0"/>
          </a:p>
          <a:p>
            <a:r>
              <a:rPr lang="en-AU" dirty="0"/>
              <a:t>These interests are recognized </a:t>
            </a:r>
            <a:r>
              <a:rPr lang="en-AU" b="1" dirty="0"/>
              <a:t>across all contracting states</a:t>
            </a:r>
            <a:r>
              <a:rPr lang="en-AU" dirty="0"/>
              <a:t>.</a:t>
            </a:r>
          </a:p>
          <a:p>
            <a:endParaRPr lang="en-AU" dirty="0"/>
          </a:p>
          <a:p>
            <a:r>
              <a:rPr lang="en-AU" dirty="0"/>
              <a:t>A central innovation is the </a:t>
            </a:r>
            <a:r>
              <a:rPr lang="en-AU" b="1" dirty="0"/>
              <a:t>International Registry</a:t>
            </a:r>
            <a:r>
              <a:rPr lang="en-AU" dirty="0"/>
              <a:t>, an electronic notice-based system recording interests and determining their priority on a first-to-register basis. Creditors may, upon debtor default, repossess or sell equipment and exercise rapid insolvency remedies, provided such actions comply with declarations made by contracting states. This harmonized registry reduces credit risk and borrowing costs for airlines, rail operators, and satellite financiers</a:t>
            </a:r>
          </a:p>
          <a:p>
            <a:endParaRPr lang="en-US" dirty="0"/>
          </a:p>
        </p:txBody>
      </p:sp>
      <p:sp>
        <p:nvSpPr>
          <p:cNvPr id="4" name="Slide Number Placeholder 3"/>
          <p:cNvSpPr>
            <a:spLocks noGrp="1"/>
          </p:cNvSpPr>
          <p:nvPr>
            <p:ph type="sldNum" sz="quarter" idx="5"/>
          </p:nvPr>
        </p:nvSpPr>
        <p:spPr/>
        <p:txBody>
          <a:bodyPr/>
          <a:lstStyle/>
          <a:p>
            <a:fld id="{5FEC4C93-08BA-438E-8526-B4BEA6386F9D}" type="slidenum">
              <a:rPr lang="en-AU" smtClean="0"/>
              <a:t>10</a:t>
            </a:fld>
            <a:endParaRPr lang="en-AU" dirty="0"/>
          </a:p>
        </p:txBody>
      </p:sp>
    </p:spTree>
    <p:extLst>
      <p:ext uri="{BB962C8B-B14F-4D97-AF65-F5344CB8AC3E}">
        <p14:creationId xmlns:p14="http://schemas.microsoft.com/office/powerpoint/2010/main" val="3375815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CD27F-9837-377F-D29A-28B8CA3BE4CD}"/>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4673CD52-87D1-3B0D-9986-E43256B570C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7A047F-E9E9-85D4-0CD3-7B84B66287E3}"/>
              </a:ext>
            </a:extLst>
          </p:cNvPr>
          <p:cNvSpPr>
            <a:spLocks noGrp="1"/>
          </p:cNvSpPr>
          <p:nvPr>
            <p:ph type="dt" sz="half" idx="10"/>
          </p:nvPr>
        </p:nvSpPr>
        <p:spPr/>
        <p:txBody>
          <a:bodyPr/>
          <a:lstStyle/>
          <a:p>
            <a:fld id="{84822410-3B43-5A46-8F51-1C1552AF10DF}" type="datetime1">
              <a:rPr lang="en-AU" smtClean="0"/>
              <a:t>25/10/2026</a:t>
            </a:fld>
            <a:endParaRPr lang="en-US"/>
          </a:p>
        </p:txBody>
      </p:sp>
      <p:sp>
        <p:nvSpPr>
          <p:cNvPr id="5" name="Footer Placeholder 4">
            <a:extLst>
              <a:ext uri="{FF2B5EF4-FFF2-40B4-BE49-F238E27FC236}">
                <a16:creationId xmlns:a16="http://schemas.microsoft.com/office/drawing/2014/main" id="{6A05BBA0-0604-DA30-0AC3-9BC15B9124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53AAEA-9B89-5DF9-85A5-CE8588682F96}"/>
              </a:ext>
            </a:extLst>
          </p:cNvPr>
          <p:cNvSpPr>
            <a:spLocks noGrp="1"/>
          </p:cNvSpPr>
          <p:nvPr>
            <p:ph type="sldNum" sz="quarter" idx="12"/>
          </p:nvPr>
        </p:nvSpPr>
        <p:spPr/>
        <p:txBody>
          <a:bodyPr/>
          <a:lstStyle/>
          <a:p>
            <a:fld id="{661CAB40-F351-E049-AA1C-A8363D536AF5}" type="slidenum">
              <a:rPr lang="en-US" smtClean="0"/>
              <a:t>‹#›</a:t>
            </a:fld>
            <a:endParaRPr lang="en-US"/>
          </a:p>
        </p:txBody>
      </p:sp>
    </p:spTree>
    <p:extLst>
      <p:ext uri="{BB962C8B-B14F-4D97-AF65-F5344CB8AC3E}">
        <p14:creationId xmlns:p14="http://schemas.microsoft.com/office/powerpoint/2010/main" val="1217463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C46DF-681C-3405-1715-F1D0C058E47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F60C059-9C40-7CA6-64E0-176560ABBF5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FFAB83B-3A87-388B-C0A0-15F5D49875DF}"/>
              </a:ext>
            </a:extLst>
          </p:cNvPr>
          <p:cNvSpPr>
            <a:spLocks noGrp="1"/>
          </p:cNvSpPr>
          <p:nvPr>
            <p:ph type="dt" sz="half" idx="10"/>
          </p:nvPr>
        </p:nvSpPr>
        <p:spPr/>
        <p:txBody>
          <a:bodyPr/>
          <a:lstStyle/>
          <a:p>
            <a:fld id="{ADE7745B-0F51-A94B-BBD3-60C8269A9662}" type="datetime1">
              <a:rPr lang="en-AU" smtClean="0"/>
              <a:t>25/10/2026</a:t>
            </a:fld>
            <a:endParaRPr lang="en-US"/>
          </a:p>
        </p:txBody>
      </p:sp>
      <p:sp>
        <p:nvSpPr>
          <p:cNvPr id="5" name="Footer Placeholder 4">
            <a:extLst>
              <a:ext uri="{FF2B5EF4-FFF2-40B4-BE49-F238E27FC236}">
                <a16:creationId xmlns:a16="http://schemas.microsoft.com/office/drawing/2014/main" id="{79393FF2-FFBB-CFDB-1422-0AA7B864D0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BD3260-BD1A-C177-E138-098703A4F68E}"/>
              </a:ext>
            </a:extLst>
          </p:cNvPr>
          <p:cNvSpPr>
            <a:spLocks noGrp="1"/>
          </p:cNvSpPr>
          <p:nvPr>
            <p:ph type="sldNum" sz="quarter" idx="12"/>
          </p:nvPr>
        </p:nvSpPr>
        <p:spPr/>
        <p:txBody>
          <a:bodyPr/>
          <a:lstStyle/>
          <a:p>
            <a:fld id="{661CAB40-F351-E049-AA1C-A8363D536AF5}" type="slidenum">
              <a:rPr lang="en-US" smtClean="0"/>
              <a:t>‹#›</a:t>
            </a:fld>
            <a:endParaRPr lang="en-US"/>
          </a:p>
        </p:txBody>
      </p:sp>
    </p:spTree>
    <p:extLst>
      <p:ext uri="{BB962C8B-B14F-4D97-AF65-F5344CB8AC3E}">
        <p14:creationId xmlns:p14="http://schemas.microsoft.com/office/powerpoint/2010/main" val="41977376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unece.org/trade/documents/2025/09/white-paper-digital-product-passports-and-critical-raw-materials-batteries" TargetMode="External"/><Relationship Id="rId2" Type="http://schemas.openxmlformats.org/officeDocument/2006/relationships/hyperlink" Target="https://onlinelibrary.wiley.com/doi/10.1111/reel.70027?af=R"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C1ED-AC49-56BB-0CE9-315BB728CEFE}"/>
              </a:ext>
            </a:extLst>
          </p:cNvPr>
          <p:cNvSpPr>
            <a:spLocks noGrp="1"/>
          </p:cNvSpPr>
          <p:nvPr>
            <p:ph type="ctrTitle"/>
          </p:nvPr>
        </p:nvSpPr>
        <p:spPr>
          <a:xfrm>
            <a:off x="76201" y="685801"/>
            <a:ext cx="8870526" cy="1303020"/>
          </a:xfrm>
        </p:spPr>
        <p:txBody>
          <a:bodyPr>
            <a:noAutofit/>
          </a:bodyPr>
          <a:lstStyle/>
          <a:p>
            <a:r>
              <a:rPr lang="en-US" sz="2600" dirty="0">
                <a:latin typeface="Georgia" panose="02040502050405020303" pitchFamily="18" charset="0"/>
              </a:rPr>
              <a:t>“Impact of the </a:t>
            </a:r>
            <a:r>
              <a:rPr lang="en-US" sz="2600" dirty="0">
                <a:solidFill>
                  <a:srgbClr val="00B050"/>
                </a:solidFill>
                <a:latin typeface="Georgia" panose="02040502050405020303" pitchFamily="18" charset="0"/>
              </a:rPr>
              <a:t>EU’s </a:t>
            </a:r>
            <a:r>
              <a:rPr lang="en-US" sz="2600" dirty="0">
                <a:latin typeface="Georgia" panose="02040502050405020303" pitchFamily="18" charset="0"/>
              </a:rPr>
              <a:t>Traceability Regulations for </a:t>
            </a:r>
            <a:r>
              <a:rPr lang="en-US" sz="2600" dirty="0">
                <a:solidFill>
                  <a:srgbClr val="FF0000"/>
                </a:solidFill>
                <a:latin typeface="Georgia" panose="02040502050405020303" pitchFamily="18" charset="0"/>
              </a:rPr>
              <a:t>Japan’s </a:t>
            </a:r>
            <a:r>
              <a:rPr lang="en-US" sz="2600" dirty="0">
                <a:latin typeface="Georgia" panose="02040502050405020303" pitchFamily="18" charset="0"/>
              </a:rPr>
              <a:t>EV</a:t>
            </a:r>
            <a:br>
              <a:rPr lang="en-US" sz="2600" dirty="0">
                <a:latin typeface="Georgia" panose="02040502050405020303" pitchFamily="18" charset="0"/>
              </a:rPr>
            </a:br>
            <a:r>
              <a:rPr lang="en-US" sz="2600" dirty="0">
                <a:latin typeface="Georgia" panose="02040502050405020303" pitchFamily="18" charset="0"/>
              </a:rPr>
              <a:t>Battery Manufacturers, </a:t>
            </a:r>
            <a:r>
              <a:rPr lang="en-US" sz="2600" dirty="0">
                <a:solidFill>
                  <a:srgbClr val="00B0F0"/>
                </a:solidFill>
                <a:latin typeface="Georgia" panose="02040502050405020303" pitchFamily="18" charset="0"/>
              </a:rPr>
              <a:t>Australia’s</a:t>
            </a:r>
            <a:r>
              <a:rPr lang="en-US" sz="2600" dirty="0">
                <a:solidFill>
                  <a:srgbClr val="FF0000"/>
                </a:solidFill>
                <a:latin typeface="Georgia" panose="02040502050405020303" pitchFamily="18" charset="0"/>
              </a:rPr>
              <a:t> </a:t>
            </a:r>
            <a:r>
              <a:rPr lang="en-US" sz="2600" dirty="0">
                <a:latin typeface="Georgia" panose="02040502050405020303" pitchFamily="18" charset="0"/>
              </a:rPr>
              <a:t>Critical Raw Materials</a:t>
            </a:r>
            <a:br>
              <a:rPr lang="en-US" sz="2600" dirty="0">
                <a:latin typeface="Georgia" panose="02040502050405020303" pitchFamily="18" charset="0"/>
              </a:rPr>
            </a:br>
            <a:r>
              <a:rPr lang="en-US" sz="2600" dirty="0">
                <a:latin typeface="Georgia" panose="02040502050405020303" pitchFamily="18" charset="0"/>
              </a:rPr>
              <a:t>Suppliers, Global Trade and Dispute Resolution”</a:t>
            </a:r>
          </a:p>
        </p:txBody>
      </p:sp>
      <p:sp>
        <p:nvSpPr>
          <p:cNvPr id="3" name="Subtitle 2">
            <a:extLst>
              <a:ext uri="{FF2B5EF4-FFF2-40B4-BE49-F238E27FC236}">
                <a16:creationId xmlns:a16="http://schemas.microsoft.com/office/drawing/2014/main" id="{00F816A7-55B2-5411-86F9-DEFD2907B9A3}"/>
              </a:ext>
            </a:extLst>
          </p:cNvPr>
          <p:cNvSpPr>
            <a:spLocks noGrp="1"/>
          </p:cNvSpPr>
          <p:nvPr>
            <p:ph type="subTitle" idx="1"/>
          </p:nvPr>
        </p:nvSpPr>
        <p:spPr/>
        <p:txBody>
          <a:bodyPr/>
          <a:lstStyle/>
          <a:p>
            <a:r>
              <a:rPr lang="en-US" b="1" dirty="0">
                <a:latin typeface="Georgia" panose="02040502050405020303" pitchFamily="18" charset="0"/>
              </a:rPr>
              <a:t>LUKE NOTTAGE</a:t>
            </a:r>
          </a:p>
          <a:p>
            <a:r>
              <a:rPr lang="en-US" sz="1600" i="1" dirty="0">
                <a:latin typeface="Georgia" panose="02040502050405020303" pitchFamily="18" charset="0"/>
              </a:rPr>
              <a:t>PhD (VUW), LLD (Kyoto)</a:t>
            </a:r>
          </a:p>
          <a:p>
            <a:r>
              <a:rPr lang="en-US" dirty="0">
                <a:latin typeface="Georgia" panose="02040502050405020303" pitchFamily="18" charset="0"/>
              </a:rPr>
              <a:t>Professor of Law, University of Sydney &amp; University of Tokyo</a:t>
            </a:r>
          </a:p>
          <a:p>
            <a:endParaRPr lang="en-US" dirty="0">
              <a:latin typeface="Georgia" panose="02040502050405020303" pitchFamily="18" charset="0"/>
            </a:endParaRPr>
          </a:p>
          <a:p>
            <a:r>
              <a:rPr lang="en-US" sz="1600" dirty="0">
                <a:latin typeface="Georgia" panose="02040502050405020303" pitchFamily="18" charset="0"/>
              </a:rPr>
              <a:t>For: Goethe University Frankfurt, 2 November 6.15pm, </a:t>
            </a:r>
            <a:r>
              <a:rPr lang="en-US" sz="1600" dirty="0" err="1">
                <a:latin typeface="Georgia" panose="02040502050405020303" pitchFamily="18" charset="0"/>
              </a:rPr>
              <a:t>RuW</a:t>
            </a:r>
            <a:r>
              <a:rPr lang="en-US" sz="1600" dirty="0">
                <a:latin typeface="Georgia" panose="02040502050405020303" pitchFamily="18" charset="0"/>
              </a:rPr>
              <a:t> 2.102</a:t>
            </a:r>
          </a:p>
        </p:txBody>
      </p:sp>
      <p:sp>
        <p:nvSpPr>
          <p:cNvPr id="4" name="Slide Number Placeholder 3">
            <a:extLst>
              <a:ext uri="{FF2B5EF4-FFF2-40B4-BE49-F238E27FC236}">
                <a16:creationId xmlns:a16="http://schemas.microsoft.com/office/drawing/2014/main" id="{B070BC82-EF23-8912-E1CB-D28160B08118}"/>
              </a:ext>
            </a:extLst>
          </p:cNvPr>
          <p:cNvSpPr>
            <a:spLocks noGrp="1"/>
          </p:cNvSpPr>
          <p:nvPr>
            <p:ph type="sldNum" sz="quarter" idx="12"/>
          </p:nvPr>
        </p:nvSpPr>
        <p:spPr/>
        <p:txBody>
          <a:bodyPr/>
          <a:lstStyle/>
          <a:p>
            <a:endParaRPr lang="en-US" dirty="0"/>
          </a:p>
        </p:txBody>
      </p:sp>
      <p:sp>
        <p:nvSpPr>
          <p:cNvPr id="5" name="Footer Placeholder 4">
            <a:extLst>
              <a:ext uri="{FF2B5EF4-FFF2-40B4-BE49-F238E27FC236}">
                <a16:creationId xmlns:a16="http://schemas.microsoft.com/office/drawing/2014/main" id="{795A7399-744D-497F-B1D0-DB781003D4C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06918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60C2-4C49-C518-B473-758AE9BCF4FB}"/>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7A013911-DFEA-738D-6352-4DE03CD26EF2}"/>
              </a:ext>
            </a:extLst>
          </p:cNvPr>
          <p:cNvSpPr>
            <a:spLocks noGrp="1"/>
          </p:cNvSpPr>
          <p:nvPr>
            <p:ph idx="1"/>
          </p:nvPr>
        </p:nvSpPr>
        <p:spPr>
          <a:xfrm>
            <a:off x="175260" y="853440"/>
            <a:ext cx="8877300" cy="3817620"/>
          </a:xfrm>
        </p:spPr>
        <p:txBody>
          <a:bodyPr>
            <a:normAutofit fontScale="62500" lnSpcReduction="20000"/>
          </a:bodyPr>
          <a:lstStyle/>
          <a:p>
            <a:r>
              <a:rPr lang="en-US" sz="3400" dirty="0">
                <a:latin typeface="Georgia" panose="02040502050405020303" pitchFamily="18" charset="0"/>
              </a:rPr>
              <a:t>Critical raw materials (CRM) are essential for the energy transition yet create technological, </a:t>
            </a:r>
            <a:r>
              <a:rPr lang="en-US" sz="3400" dirty="0" err="1">
                <a:latin typeface="Georgia" panose="02040502050405020303" pitchFamily="18" charset="0"/>
              </a:rPr>
              <a:t>geopoliticial</a:t>
            </a:r>
            <a:r>
              <a:rPr lang="en-US" sz="3400" dirty="0">
                <a:latin typeface="Georgia" panose="02040502050405020303" pitchFamily="18" charset="0"/>
              </a:rPr>
              <a:t> and legal challenges</a:t>
            </a:r>
          </a:p>
          <a:p>
            <a:r>
              <a:rPr lang="en-US" sz="3400" dirty="0">
                <a:latin typeface="Georgia" panose="02040502050405020303" pitchFamily="18" charset="0"/>
              </a:rPr>
              <a:t>Supply chain traceability regimes generate solutions but also tensions</a:t>
            </a:r>
          </a:p>
          <a:p>
            <a:pPr marL="0" indent="0">
              <a:buNone/>
            </a:pPr>
            <a:endParaRPr lang="en-US" dirty="0">
              <a:latin typeface="Georgia" panose="02040502050405020303" pitchFamily="18" charset="0"/>
            </a:endParaRPr>
          </a:p>
          <a:p>
            <a:pPr marL="0" indent="0">
              <a:buNone/>
            </a:pPr>
            <a:r>
              <a:rPr lang="en-US" dirty="0">
                <a:latin typeface="Georgia" panose="02040502050405020303" pitchFamily="18" charset="0"/>
              </a:rPr>
              <a:t>1. EU (EV) Battery Regulation presents one (</a:t>
            </a:r>
            <a:r>
              <a:rPr lang="en-US" dirty="0" err="1">
                <a:latin typeface="Georgia" panose="02040502050405020303" pitchFamily="18" charset="0"/>
              </a:rPr>
              <a:t>centralised</a:t>
            </a:r>
            <a:r>
              <a:rPr lang="en-US" dirty="0">
                <a:latin typeface="Georgia" panose="02040502050405020303" pitchFamily="18" charset="0"/>
              </a:rPr>
              <a:t>, unilateralist) approach: </a:t>
            </a:r>
            <a:r>
              <a:rPr lang="en-US" dirty="0">
                <a:solidFill>
                  <a:srgbClr val="FF0000"/>
                </a:solidFill>
                <a:latin typeface="Georgia" panose="02040502050405020303" pitchFamily="18" charset="0"/>
              </a:rPr>
              <a:t>Huang &amp; Nottage (Nov 2025) RECIEL</a:t>
            </a:r>
            <a:r>
              <a:rPr lang="en-US" dirty="0">
                <a:latin typeface="Georgia" panose="02040502050405020303" pitchFamily="18" charset="0"/>
              </a:rPr>
              <a:t>, </a:t>
            </a:r>
            <a:r>
              <a:rPr lang="en-US" dirty="0">
                <a:latin typeface="Georgia" panose="02040502050405020303" pitchFamily="18" charset="0"/>
                <a:hlinkClick r:id="rId2"/>
              </a:rPr>
              <a:t>https://onlinelibrary.wiley.com/doi/10.1111/reel.70027?af=R</a:t>
            </a:r>
            <a:r>
              <a:rPr lang="en-US" dirty="0">
                <a:latin typeface="Georgia" panose="02040502050405020303" pitchFamily="18" charset="0"/>
              </a:rPr>
              <a:t> </a:t>
            </a:r>
          </a:p>
          <a:p>
            <a:pPr marL="0" indent="0">
              <a:buNone/>
            </a:pPr>
            <a:endParaRPr lang="en-US" dirty="0">
              <a:latin typeface="Georgia" panose="02040502050405020303" pitchFamily="18" charset="0"/>
            </a:endParaRPr>
          </a:p>
          <a:p>
            <a:pPr marL="0" indent="0">
              <a:buNone/>
            </a:pPr>
            <a:r>
              <a:rPr lang="en-US" dirty="0">
                <a:latin typeface="Georgia" panose="02040502050405020303" pitchFamily="18" charset="0"/>
              </a:rPr>
              <a:t>2. UN(ECE) is more cosmopolitan: </a:t>
            </a:r>
            <a:r>
              <a:rPr lang="en-US" dirty="0">
                <a:solidFill>
                  <a:srgbClr val="FF0000"/>
                </a:solidFill>
                <a:latin typeface="Georgia" panose="02040502050405020303" pitchFamily="18" charset="0"/>
              </a:rPr>
              <a:t>Huang co-led White Paper (Sept 2025) </a:t>
            </a:r>
            <a:r>
              <a:rPr lang="en-US" dirty="0">
                <a:latin typeface="Georgia" panose="02040502050405020303" pitchFamily="18" charset="0"/>
                <a:hlinkClick r:id="rId3"/>
              </a:rPr>
              <a:t>https://unece.org/trade/documents/2025/09/white-paper-digital-product-passports-and-critical-raw-materials-batteries</a:t>
            </a:r>
            <a:r>
              <a:rPr lang="en-US" dirty="0">
                <a:latin typeface="Georgia" panose="02040502050405020303" pitchFamily="18" charset="0"/>
              </a:rPr>
              <a:t> ...</a:t>
            </a:r>
          </a:p>
        </p:txBody>
      </p:sp>
      <p:sp>
        <p:nvSpPr>
          <p:cNvPr id="4" name="Slide Number Placeholder 3">
            <a:extLst>
              <a:ext uri="{FF2B5EF4-FFF2-40B4-BE49-F238E27FC236}">
                <a16:creationId xmlns:a16="http://schemas.microsoft.com/office/drawing/2014/main" id="{6EB3BC95-A4A8-7371-CE94-EDF4C460F2B1}"/>
              </a:ext>
            </a:extLst>
          </p:cNvPr>
          <p:cNvSpPr>
            <a:spLocks noGrp="1"/>
          </p:cNvSpPr>
          <p:nvPr>
            <p:ph type="sldNum" sz="quarter" idx="12"/>
          </p:nvPr>
        </p:nvSpPr>
        <p:spPr/>
        <p:txBody>
          <a:bodyPr/>
          <a:lstStyle/>
          <a:p>
            <a:fld id="{8353A4DF-BEC1-364B-90A5-9D6054CD30CC}" type="slidenum">
              <a:rPr lang="en-US" smtClean="0"/>
              <a:t>2</a:t>
            </a:fld>
            <a:endParaRPr lang="en-US"/>
          </a:p>
        </p:txBody>
      </p:sp>
      <p:sp>
        <p:nvSpPr>
          <p:cNvPr id="5" name="Footer Placeholder 4">
            <a:extLst>
              <a:ext uri="{FF2B5EF4-FFF2-40B4-BE49-F238E27FC236}">
                <a16:creationId xmlns:a16="http://schemas.microsoft.com/office/drawing/2014/main" id="{DCF48C38-96C7-20A4-82B1-1E3A2CCEE90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57539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5D0B9E-828E-CC4B-7CFF-22C2E9836C9F}"/>
              </a:ext>
            </a:extLst>
          </p:cNvPr>
          <p:cNvPicPr>
            <a:picLocks noChangeAspect="1"/>
          </p:cNvPicPr>
          <p:nvPr/>
        </p:nvPicPr>
        <p:blipFill>
          <a:blip r:embed="rId2"/>
          <a:stretch>
            <a:fillRect/>
          </a:stretch>
        </p:blipFill>
        <p:spPr>
          <a:xfrm>
            <a:off x="316275" y="121920"/>
            <a:ext cx="8524687" cy="4907280"/>
          </a:xfrm>
          <a:prstGeom prst="rect">
            <a:avLst/>
          </a:prstGeom>
        </p:spPr>
      </p:pic>
    </p:spTree>
    <p:extLst>
      <p:ext uri="{BB962C8B-B14F-4D97-AF65-F5344CB8AC3E}">
        <p14:creationId xmlns:p14="http://schemas.microsoft.com/office/powerpoint/2010/main" val="2864908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
    <p:bg>
      <p:bgPr>
        <a:solidFill>
          <a:srgbClr val="F7F8F5"/>
        </a:solidFill>
        <a:effectLst/>
      </p:bgPr>
    </p:bg>
    <p:spTree>
      <p:nvGrpSpPr>
        <p:cNvPr id="1" name=""/>
        <p:cNvGrpSpPr/>
        <p:nvPr/>
      </p:nvGrpSpPr>
      <p:grpSpPr>
        <a:xfrm>
          <a:off x="0" y="0"/>
          <a:ext cx="0" cy="0"/>
          <a:chOff x="0" y="0"/>
          <a:chExt cx="0" cy="0"/>
        </a:xfrm>
      </p:grpSpPr>
      <p:sp>
        <p:nvSpPr>
          <p:cNvPr id="2" name="Shape 0"/>
          <p:cNvSpPr/>
          <p:nvPr/>
        </p:nvSpPr>
        <p:spPr>
          <a:xfrm>
            <a:off x="6035040" y="0"/>
            <a:ext cx="3108960" cy="5143500"/>
          </a:xfrm>
          <a:prstGeom prst="rect">
            <a:avLst/>
          </a:prstGeom>
          <a:solidFill>
            <a:srgbClr val="E3ECE8"/>
          </a:solidFill>
          <a:ln w="12700">
            <a:solidFill>
              <a:srgbClr val="E3ECE8"/>
            </a:solidFill>
            <a:prstDash val="solid"/>
          </a:ln>
        </p:spPr>
        <p:txBody>
          <a:bodyPr/>
          <a:lstStyle/>
          <a:p>
            <a:endParaRPr lang="en-JP"/>
          </a:p>
        </p:txBody>
      </p:sp>
      <p:sp>
        <p:nvSpPr>
          <p:cNvPr id="3" name="Shape 1"/>
          <p:cNvSpPr/>
          <p:nvPr/>
        </p:nvSpPr>
        <p:spPr>
          <a:xfrm>
            <a:off x="6355080" y="640080"/>
            <a:ext cx="502920" cy="502920"/>
          </a:xfrm>
          <a:prstGeom prst="ellipse">
            <a:avLst/>
          </a:prstGeom>
          <a:solidFill>
            <a:srgbClr val="1E5B5E"/>
          </a:solidFill>
          <a:ln w="12700">
            <a:solidFill>
              <a:srgbClr val="E3ECE8"/>
            </a:solidFill>
            <a:prstDash val="solid"/>
          </a:ln>
        </p:spPr>
        <p:txBody>
          <a:bodyPr/>
          <a:lstStyle/>
          <a:p>
            <a:endParaRPr lang="en-JP"/>
          </a:p>
        </p:txBody>
      </p:sp>
      <p:sp>
        <p:nvSpPr>
          <p:cNvPr id="4" name="Text 2"/>
          <p:cNvSpPr/>
          <p:nvPr/>
        </p:nvSpPr>
        <p:spPr>
          <a:xfrm>
            <a:off x="6995160" y="594360"/>
            <a:ext cx="2011680" cy="320040"/>
          </a:xfrm>
          <a:prstGeom prst="rect">
            <a:avLst/>
          </a:prstGeom>
          <a:noFill/>
          <a:ln/>
        </p:spPr>
        <p:txBody>
          <a:bodyPr wrap="square" lIns="0" tIns="0" rIns="0" bIns="0" rtlCol="0" anchor="ctr"/>
          <a:lstStyle/>
          <a:p>
            <a:pPr marL="0" indent="0">
              <a:buNone/>
            </a:pPr>
            <a:r>
              <a:rPr lang="en-US" sz="1300" b="1" dirty="0" err="1">
                <a:solidFill>
                  <a:srgbClr val="1E5B5E"/>
                </a:solidFill>
                <a:latin typeface="Georgia" pitchFamily="34" charset="0"/>
                <a:ea typeface="Georgia" pitchFamily="34" charset="-122"/>
                <a:cs typeface="Georgia" pitchFamily="34" charset="-120"/>
              </a:rPr>
              <a:t>eg</a:t>
            </a:r>
            <a:r>
              <a:rPr lang="en-US" sz="1300" b="1" dirty="0">
                <a:solidFill>
                  <a:srgbClr val="1E5B5E"/>
                </a:solidFill>
                <a:latin typeface="Georgia" pitchFamily="34" charset="0"/>
                <a:ea typeface="Georgia" pitchFamily="34" charset="-122"/>
                <a:cs typeface="Georgia" pitchFamily="34" charset="-120"/>
              </a:rPr>
              <a:t> Australia</a:t>
            </a:r>
            <a:endParaRPr lang="en-US" sz="1300" dirty="0"/>
          </a:p>
        </p:txBody>
      </p:sp>
      <p:sp>
        <p:nvSpPr>
          <p:cNvPr id="5" name="Text 3"/>
          <p:cNvSpPr/>
          <p:nvPr/>
        </p:nvSpPr>
        <p:spPr>
          <a:xfrm>
            <a:off x="6995160" y="896112"/>
            <a:ext cx="2011680" cy="274320"/>
          </a:xfrm>
          <a:prstGeom prst="rect">
            <a:avLst/>
          </a:prstGeom>
          <a:noFill/>
          <a:ln/>
        </p:spPr>
        <p:txBody>
          <a:bodyPr wrap="square" lIns="0" tIns="0" rIns="0" bIns="0" rtlCol="0" anchor="ctr"/>
          <a:lstStyle/>
          <a:p>
            <a:pPr marL="0" indent="0">
              <a:buNone/>
            </a:pPr>
            <a:r>
              <a:rPr lang="en-US" sz="1050" dirty="0">
                <a:solidFill>
                  <a:srgbClr val="5E5C57"/>
                </a:solidFill>
                <a:latin typeface="Calibri" pitchFamily="34" charset="0"/>
                <a:ea typeface="Calibri" pitchFamily="34" charset="-122"/>
                <a:cs typeface="Calibri" pitchFamily="34" charset="-120"/>
              </a:rPr>
              <a:t>Upstream · mining</a:t>
            </a:r>
            <a:endParaRPr lang="en-US" sz="1050" dirty="0"/>
          </a:p>
        </p:txBody>
      </p:sp>
      <p:sp>
        <p:nvSpPr>
          <p:cNvPr id="6" name="Shape 4"/>
          <p:cNvSpPr/>
          <p:nvPr/>
        </p:nvSpPr>
        <p:spPr>
          <a:xfrm>
            <a:off x="6601968" y="1170432"/>
            <a:ext cx="0" cy="457200"/>
          </a:xfrm>
          <a:prstGeom prst="line">
            <a:avLst/>
          </a:prstGeom>
          <a:noFill/>
          <a:ln w="19050">
            <a:solidFill>
              <a:srgbClr val="5E5C57"/>
            </a:solidFill>
            <a:prstDash val="dash"/>
          </a:ln>
        </p:spPr>
        <p:txBody>
          <a:bodyPr/>
          <a:lstStyle/>
          <a:p>
            <a:endParaRPr lang="en-JP"/>
          </a:p>
        </p:txBody>
      </p:sp>
      <p:sp>
        <p:nvSpPr>
          <p:cNvPr id="7" name="Shape 5"/>
          <p:cNvSpPr/>
          <p:nvPr/>
        </p:nvSpPr>
        <p:spPr>
          <a:xfrm>
            <a:off x="6355080" y="1645920"/>
            <a:ext cx="502920" cy="502920"/>
          </a:xfrm>
          <a:prstGeom prst="ellipse">
            <a:avLst/>
          </a:prstGeom>
          <a:solidFill>
            <a:srgbClr val="7BA05B"/>
          </a:solidFill>
          <a:ln w="12700">
            <a:solidFill>
              <a:srgbClr val="E3ECE8"/>
            </a:solidFill>
            <a:prstDash val="solid"/>
          </a:ln>
        </p:spPr>
        <p:txBody>
          <a:bodyPr/>
          <a:lstStyle/>
          <a:p>
            <a:endParaRPr lang="en-JP"/>
          </a:p>
        </p:txBody>
      </p:sp>
      <p:sp>
        <p:nvSpPr>
          <p:cNvPr id="8" name="Text 6"/>
          <p:cNvSpPr/>
          <p:nvPr/>
        </p:nvSpPr>
        <p:spPr>
          <a:xfrm>
            <a:off x="6995160" y="1600200"/>
            <a:ext cx="2011680" cy="320040"/>
          </a:xfrm>
          <a:prstGeom prst="rect">
            <a:avLst/>
          </a:prstGeom>
          <a:noFill/>
          <a:ln/>
        </p:spPr>
        <p:txBody>
          <a:bodyPr wrap="square" lIns="0" tIns="0" rIns="0" bIns="0" rtlCol="0" anchor="ctr"/>
          <a:lstStyle/>
          <a:p>
            <a:pPr marL="0" indent="0">
              <a:buNone/>
            </a:pPr>
            <a:r>
              <a:rPr lang="en-US" sz="1300" b="1" dirty="0">
                <a:solidFill>
                  <a:srgbClr val="1E5B5E"/>
                </a:solidFill>
                <a:latin typeface="Georgia" pitchFamily="34" charset="0"/>
                <a:ea typeface="Georgia" pitchFamily="34" charset="-122"/>
                <a:cs typeface="Georgia" pitchFamily="34" charset="-120"/>
              </a:rPr>
              <a:t>China ... </a:t>
            </a:r>
            <a:r>
              <a:rPr lang="en-US" sz="1300" b="1" dirty="0" err="1">
                <a:solidFill>
                  <a:srgbClr val="1E5B5E"/>
                </a:solidFill>
                <a:latin typeface="Georgia" pitchFamily="34" charset="0"/>
                <a:ea typeface="Georgia" pitchFamily="34" charset="-122"/>
                <a:cs typeface="Georgia" pitchFamily="34" charset="-120"/>
              </a:rPr>
              <a:t>eg</a:t>
            </a:r>
            <a:r>
              <a:rPr lang="en-US" sz="1300" b="1" dirty="0">
                <a:solidFill>
                  <a:srgbClr val="1E5B5E"/>
                </a:solidFill>
                <a:latin typeface="Georgia" pitchFamily="34" charset="0"/>
                <a:ea typeface="Georgia" pitchFamily="34" charset="-122"/>
                <a:cs typeface="Georgia" pitchFamily="34" charset="-120"/>
              </a:rPr>
              <a:t> Japan?</a:t>
            </a:r>
            <a:endParaRPr lang="en-US" sz="1300" dirty="0"/>
          </a:p>
        </p:txBody>
      </p:sp>
      <p:sp>
        <p:nvSpPr>
          <p:cNvPr id="9" name="Text 7"/>
          <p:cNvSpPr/>
          <p:nvPr/>
        </p:nvSpPr>
        <p:spPr>
          <a:xfrm>
            <a:off x="6995160" y="1901952"/>
            <a:ext cx="2011670" cy="338328"/>
          </a:xfrm>
          <a:prstGeom prst="rect">
            <a:avLst/>
          </a:prstGeom>
          <a:noFill/>
          <a:ln/>
        </p:spPr>
        <p:txBody>
          <a:bodyPr wrap="square" lIns="0" tIns="0" rIns="0" bIns="0" rtlCol="0" anchor="ctr"/>
          <a:lstStyle/>
          <a:p>
            <a:pPr marL="0" indent="0">
              <a:buNone/>
            </a:pPr>
            <a:r>
              <a:rPr lang="en-US" sz="1050" dirty="0">
                <a:solidFill>
                  <a:srgbClr val="5E5C57"/>
                </a:solidFill>
                <a:latin typeface="Calibri" pitchFamily="34" charset="0"/>
                <a:ea typeface="Calibri" pitchFamily="34" charset="-122"/>
                <a:cs typeface="Calibri" pitchFamily="34" charset="-120"/>
              </a:rPr>
              <a:t>Midstream · processing &amp; manufacturing</a:t>
            </a:r>
            <a:endParaRPr lang="en-US" sz="1050" dirty="0"/>
          </a:p>
        </p:txBody>
      </p:sp>
      <p:sp>
        <p:nvSpPr>
          <p:cNvPr id="10" name="Shape 8"/>
          <p:cNvSpPr/>
          <p:nvPr/>
        </p:nvSpPr>
        <p:spPr>
          <a:xfrm>
            <a:off x="6601968" y="2176272"/>
            <a:ext cx="0" cy="457200"/>
          </a:xfrm>
          <a:prstGeom prst="line">
            <a:avLst/>
          </a:prstGeom>
          <a:noFill/>
          <a:ln w="19050">
            <a:solidFill>
              <a:srgbClr val="5E5C57"/>
            </a:solidFill>
            <a:prstDash val="dash"/>
          </a:ln>
        </p:spPr>
        <p:txBody>
          <a:bodyPr/>
          <a:lstStyle/>
          <a:p>
            <a:endParaRPr lang="en-JP"/>
          </a:p>
        </p:txBody>
      </p:sp>
      <p:sp>
        <p:nvSpPr>
          <p:cNvPr id="11" name="Shape 9"/>
          <p:cNvSpPr/>
          <p:nvPr/>
        </p:nvSpPr>
        <p:spPr>
          <a:xfrm>
            <a:off x="6355080" y="2651760"/>
            <a:ext cx="502920" cy="502920"/>
          </a:xfrm>
          <a:prstGeom prst="ellipse">
            <a:avLst/>
          </a:prstGeom>
          <a:solidFill>
            <a:srgbClr val="B8643A"/>
          </a:solidFill>
          <a:ln w="12700">
            <a:solidFill>
              <a:srgbClr val="E3ECE8"/>
            </a:solidFill>
            <a:prstDash val="solid"/>
          </a:ln>
        </p:spPr>
        <p:txBody>
          <a:bodyPr/>
          <a:lstStyle/>
          <a:p>
            <a:endParaRPr lang="en-JP"/>
          </a:p>
        </p:txBody>
      </p:sp>
      <p:sp>
        <p:nvSpPr>
          <p:cNvPr id="12" name="Text 10"/>
          <p:cNvSpPr/>
          <p:nvPr/>
        </p:nvSpPr>
        <p:spPr>
          <a:xfrm>
            <a:off x="6995160" y="2606040"/>
            <a:ext cx="2011680" cy="320040"/>
          </a:xfrm>
          <a:prstGeom prst="rect">
            <a:avLst/>
          </a:prstGeom>
          <a:noFill/>
          <a:ln/>
        </p:spPr>
        <p:txBody>
          <a:bodyPr wrap="square" lIns="0" tIns="0" rIns="0" bIns="0" rtlCol="0" anchor="ctr"/>
          <a:lstStyle/>
          <a:p>
            <a:pPr marL="0" indent="0">
              <a:buNone/>
            </a:pPr>
            <a:r>
              <a:rPr lang="en-US" sz="1300" b="1" dirty="0">
                <a:solidFill>
                  <a:srgbClr val="1E5B5E"/>
                </a:solidFill>
                <a:latin typeface="Georgia" pitchFamily="34" charset="0"/>
                <a:ea typeface="Georgia" pitchFamily="34" charset="-122"/>
                <a:cs typeface="Georgia" pitchFamily="34" charset="-120"/>
              </a:rPr>
              <a:t>especially EU … </a:t>
            </a:r>
            <a:r>
              <a:rPr lang="en-US" sz="1300" b="1" dirty="0" err="1">
                <a:solidFill>
                  <a:srgbClr val="1E5B5E"/>
                </a:solidFill>
                <a:latin typeface="Georgia" pitchFamily="34" charset="0"/>
                <a:ea typeface="Georgia" pitchFamily="34" charset="-122"/>
                <a:cs typeface="Georgia" pitchFamily="34" charset="-120"/>
              </a:rPr>
              <a:t>cf</a:t>
            </a:r>
            <a:r>
              <a:rPr lang="en-US" sz="1300" b="1" dirty="0">
                <a:solidFill>
                  <a:srgbClr val="1E5B5E"/>
                </a:solidFill>
                <a:latin typeface="Georgia" pitchFamily="34" charset="0"/>
                <a:ea typeface="Georgia" pitchFamily="34" charset="-122"/>
                <a:cs typeface="Georgia" pitchFamily="34" charset="-120"/>
              </a:rPr>
              <a:t> US</a:t>
            </a:r>
            <a:endParaRPr lang="en-US" sz="1300" dirty="0"/>
          </a:p>
        </p:txBody>
      </p:sp>
      <p:sp>
        <p:nvSpPr>
          <p:cNvPr id="13" name="Text 11"/>
          <p:cNvSpPr/>
          <p:nvPr/>
        </p:nvSpPr>
        <p:spPr>
          <a:xfrm>
            <a:off x="6995160" y="2907792"/>
            <a:ext cx="2011680" cy="274320"/>
          </a:xfrm>
          <a:prstGeom prst="rect">
            <a:avLst/>
          </a:prstGeom>
          <a:noFill/>
          <a:ln/>
        </p:spPr>
        <p:txBody>
          <a:bodyPr wrap="square" lIns="0" tIns="0" rIns="0" bIns="0" rtlCol="0" anchor="ctr"/>
          <a:lstStyle/>
          <a:p>
            <a:pPr marL="0" indent="0">
              <a:buNone/>
            </a:pPr>
            <a:r>
              <a:rPr lang="en-US" sz="1050" dirty="0">
                <a:solidFill>
                  <a:srgbClr val="5E5C57"/>
                </a:solidFill>
                <a:latin typeface="Calibri" pitchFamily="34" charset="0"/>
                <a:ea typeface="Calibri" pitchFamily="34" charset="-122"/>
                <a:cs typeface="Calibri" pitchFamily="34" charset="-120"/>
              </a:rPr>
              <a:t>Downstream · consumption</a:t>
            </a:r>
            <a:endParaRPr lang="en-US" sz="1050" dirty="0"/>
          </a:p>
        </p:txBody>
      </p:sp>
      <p:sp>
        <p:nvSpPr>
          <p:cNvPr id="14" name="Shape 12"/>
          <p:cNvSpPr/>
          <p:nvPr/>
        </p:nvSpPr>
        <p:spPr>
          <a:xfrm>
            <a:off x="6601968" y="3182112"/>
            <a:ext cx="0" cy="457200"/>
          </a:xfrm>
          <a:prstGeom prst="line">
            <a:avLst/>
          </a:prstGeom>
          <a:noFill/>
          <a:ln w="19050">
            <a:solidFill>
              <a:srgbClr val="5E5C57"/>
            </a:solidFill>
            <a:prstDash val="dash"/>
          </a:ln>
        </p:spPr>
        <p:txBody>
          <a:bodyPr/>
          <a:lstStyle/>
          <a:p>
            <a:endParaRPr lang="en-JP"/>
          </a:p>
        </p:txBody>
      </p:sp>
      <p:sp>
        <p:nvSpPr>
          <p:cNvPr id="15" name="Shape 13"/>
          <p:cNvSpPr/>
          <p:nvPr/>
        </p:nvSpPr>
        <p:spPr>
          <a:xfrm>
            <a:off x="6355080" y="3657600"/>
            <a:ext cx="502920" cy="502920"/>
          </a:xfrm>
          <a:prstGeom prst="ellipse">
            <a:avLst/>
          </a:prstGeom>
          <a:solidFill>
            <a:srgbClr val="1E5B5E"/>
          </a:solidFill>
          <a:ln w="12700">
            <a:solidFill>
              <a:srgbClr val="E3ECE8"/>
            </a:solidFill>
            <a:prstDash val="solid"/>
          </a:ln>
        </p:spPr>
        <p:txBody>
          <a:bodyPr/>
          <a:lstStyle/>
          <a:p>
            <a:endParaRPr lang="en-JP"/>
          </a:p>
        </p:txBody>
      </p:sp>
      <p:sp>
        <p:nvSpPr>
          <p:cNvPr id="16" name="Text 14"/>
          <p:cNvSpPr/>
          <p:nvPr/>
        </p:nvSpPr>
        <p:spPr>
          <a:xfrm>
            <a:off x="6995160" y="3611880"/>
            <a:ext cx="2011680" cy="320040"/>
          </a:xfrm>
          <a:prstGeom prst="rect">
            <a:avLst/>
          </a:prstGeom>
          <a:noFill/>
          <a:ln/>
        </p:spPr>
        <p:txBody>
          <a:bodyPr wrap="square" lIns="0" tIns="0" rIns="0" bIns="0" rtlCol="0" anchor="ctr"/>
          <a:lstStyle/>
          <a:p>
            <a:pPr marL="0" indent="0">
              <a:buNone/>
            </a:pPr>
            <a:r>
              <a:rPr lang="en-US" sz="1300" b="1" dirty="0">
                <a:solidFill>
                  <a:srgbClr val="1E5B5E"/>
                </a:solidFill>
                <a:latin typeface="Georgia" pitchFamily="34" charset="0"/>
                <a:ea typeface="Georgia" pitchFamily="34" charset="-122"/>
                <a:cs typeface="Georgia" pitchFamily="34" charset="-120"/>
              </a:rPr>
              <a:t>Asia</a:t>
            </a:r>
            <a:endParaRPr lang="en-US" sz="1300" dirty="0"/>
          </a:p>
        </p:txBody>
      </p:sp>
      <p:sp>
        <p:nvSpPr>
          <p:cNvPr id="17" name="Text 15"/>
          <p:cNvSpPr/>
          <p:nvPr/>
        </p:nvSpPr>
        <p:spPr>
          <a:xfrm>
            <a:off x="6995160" y="3913632"/>
            <a:ext cx="2011680" cy="274320"/>
          </a:xfrm>
          <a:prstGeom prst="rect">
            <a:avLst/>
          </a:prstGeom>
          <a:noFill/>
          <a:ln/>
        </p:spPr>
        <p:txBody>
          <a:bodyPr wrap="square" lIns="0" tIns="0" rIns="0" bIns="0" rtlCol="0" anchor="ctr"/>
          <a:lstStyle/>
          <a:p>
            <a:pPr marL="0" indent="0">
              <a:buNone/>
            </a:pPr>
            <a:r>
              <a:rPr lang="en-US" sz="1050" dirty="0">
                <a:solidFill>
                  <a:srgbClr val="5E5C57"/>
                </a:solidFill>
                <a:latin typeface="Calibri" pitchFamily="34" charset="0"/>
                <a:ea typeface="Calibri" pitchFamily="34" charset="-122"/>
                <a:cs typeface="Calibri" pitchFamily="34" charset="-120"/>
              </a:rPr>
              <a:t>Recycling</a:t>
            </a:r>
            <a:endParaRPr lang="en-US" sz="1050" dirty="0"/>
          </a:p>
        </p:txBody>
      </p:sp>
      <p:sp>
        <p:nvSpPr>
          <p:cNvPr id="18" name="Text 16"/>
          <p:cNvSpPr/>
          <p:nvPr/>
        </p:nvSpPr>
        <p:spPr>
          <a:xfrm>
            <a:off x="190500" y="739140"/>
            <a:ext cx="5661660" cy="266700"/>
          </a:xfrm>
          <a:prstGeom prst="rect">
            <a:avLst/>
          </a:prstGeom>
          <a:noFill/>
          <a:ln/>
        </p:spPr>
        <p:txBody>
          <a:bodyPr wrap="square" lIns="0" tIns="0" rIns="0" bIns="0" rtlCol="0" anchor="ctr"/>
          <a:lstStyle/>
          <a:p>
            <a:pPr marL="0" indent="0">
              <a:buNone/>
            </a:pPr>
            <a:r>
              <a:rPr lang="en-US" sz="1050" b="1" kern="0" spc="200" dirty="0">
                <a:solidFill>
                  <a:srgbClr val="FF0000"/>
                </a:solidFill>
                <a:latin typeface="Calibri" pitchFamily="34" charset="0"/>
                <a:ea typeface="Calibri" pitchFamily="34" charset="-122"/>
                <a:cs typeface="Calibri" pitchFamily="34" charset="-120"/>
              </a:rPr>
              <a:t>… 3. BOOK FOR HART · STUDIES IN PRIVATE INTERNATIONAL LAW – ASIA</a:t>
            </a:r>
            <a:endParaRPr lang="en-US" sz="1050" dirty="0">
              <a:solidFill>
                <a:srgbClr val="FF0000"/>
              </a:solidFill>
            </a:endParaRPr>
          </a:p>
        </p:txBody>
      </p:sp>
      <p:sp>
        <p:nvSpPr>
          <p:cNvPr id="19" name="Text 17"/>
          <p:cNvSpPr/>
          <p:nvPr/>
        </p:nvSpPr>
        <p:spPr>
          <a:xfrm>
            <a:off x="548640" y="1097280"/>
            <a:ext cx="5303520" cy="1097280"/>
          </a:xfrm>
          <a:prstGeom prst="rect">
            <a:avLst/>
          </a:prstGeom>
          <a:noFill/>
          <a:ln/>
        </p:spPr>
        <p:txBody>
          <a:bodyPr wrap="square" lIns="0" tIns="0" rIns="0" bIns="0" rtlCol="0" anchor="ctr"/>
          <a:lstStyle/>
          <a:p>
            <a:pPr marL="0" indent="0">
              <a:buNone/>
            </a:pPr>
            <a:r>
              <a:rPr lang="en-US" sz="3400" b="1" dirty="0">
                <a:solidFill>
                  <a:srgbClr val="1E5B5E"/>
                </a:solidFill>
                <a:latin typeface="Georgia" pitchFamily="34" charset="0"/>
                <a:ea typeface="Georgia" pitchFamily="34" charset="-122"/>
                <a:cs typeface="Georgia" pitchFamily="34" charset="-120"/>
              </a:rPr>
              <a:t>International Traceability Law</a:t>
            </a:r>
            <a:endParaRPr lang="en-US" sz="3400" dirty="0"/>
          </a:p>
        </p:txBody>
      </p:sp>
      <p:sp>
        <p:nvSpPr>
          <p:cNvPr id="20" name="Text 18"/>
          <p:cNvSpPr/>
          <p:nvPr/>
        </p:nvSpPr>
        <p:spPr>
          <a:xfrm>
            <a:off x="548640" y="2240280"/>
            <a:ext cx="5120640" cy="731520"/>
          </a:xfrm>
          <a:prstGeom prst="rect">
            <a:avLst/>
          </a:prstGeom>
          <a:noFill/>
          <a:ln/>
        </p:spPr>
        <p:txBody>
          <a:bodyPr wrap="square" lIns="0" tIns="0" rIns="0" bIns="0" rtlCol="0" anchor="ctr"/>
          <a:lstStyle/>
          <a:p>
            <a:pPr marL="0" indent="0">
              <a:buNone/>
            </a:pPr>
            <a:r>
              <a:rPr lang="en-US" sz="1600" i="1" dirty="0">
                <a:solidFill>
                  <a:srgbClr val="1F1D1A"/>
                </a:solidFill>
                <a:latin typeface="Georgia" pitchFamily="34" charset="0"/>
                <a:ea typeface="Georgia" pitchFamily="34" charset="-122"/>
                <a:cs typeface="Georgia" pitchFamily="34" charset="-120"/>
              </a:rPr>
              <a:t>Disclosures and Dispute Resolution in Critical Raw Materials Value Chains</a:t>
            </a:r>
            <a:endParaRPr lang="en-US" sz="1600" dirty="0"/>
          </a:p>
        </p:txBody>
      </p:sp>
      <p:sp>
        <p:nvSpPr>
          <p:cNvPr id="21" name="Shape 19"/>
          <p:cNvSpPr/>
          <p:nvPr/>
        </p:nvSpPr>
        <p:spPr>
          <a:xfrm>
            <a:off x="548640" y="3246120"/>
            <a:ext cx="1097280" cy="54864"/>
          </a:xfrm>
          <a:prstGeom prst="rect">
            <a:avLst/>
          </a:prstGeom>
          <a:solidFill>
            <a:srgbClr val="7BA05B"/>
          </a:solidFill>
          <a:ln w="12700">
            <a:solidFill>
              <a:srgbClr val="7BA05B"/>
            </a:solidFill>
            <a:prstDash val="solid"/>
          </a:ln>
        </p:spPr>
        <p:txBody>
          <a:bodyPr/>
          <a:lstStyle/>
          <a:p>
            <a:endParaRPr lang="en-JP"/>
          </a:p>
        </p:txBody>
      </p:sp>
      <p:sp>
        <p:nvSpPr>
          <p:cNvPr id="22" name="Text 20"/>
          <p:cNvSpPr/>
          <p:nvPr/>
        </p:nvSpPr>
        <p:spPr>
          <a:xfrm>
            <a:off x="548640" y="3429000"/>
            <a:ext cx="5303520" cy="365760"/>
          </a:xfrm>
          <a:prstGeom prst="rect">
            <a:avLst/>
          </a:prstGeom>
          <a:noFill/>
          <a:ln/>
        </p:spPr>
        <p:txBody>
          <a:bodyPr wrap="square" lIns="0" tIns="0" rIns="0" bIns="0" rtlCol="0" anchor="ctr"/>
          <a:lstStyle/>
          <a:p>
            <a:pPr marL="0" indent="0">
              <a:buNone/>
            </a:pPr>
            <a:r>
              <a:rPr lang="en-US" sz="1350" b="1" dirty="0">
                <a:solidFill>
                  <a:srgbClr val="1F1D1A"/>
                </a:solidFill>
                <a:latin typeface="Calibri" pitchFamily="34" charset="0"/>
                <a:ea typeface="Calibri" pitchFamily="34" charset="-122"/>
                <a:cs typeface="Calibri" pitchFamily="34" charset="-120"/>
              </a:rPr>
              <a:t>Jeanne Huang (</a:t>
            </a:r>
            <a:r>
              <a:rPr lang="en-US" sz="1350" b="1" dirty="0" err="1">
                <a:solidFill>
                  <a:srgbClr val="1F1D1A"/>
                </a:solidFill>
                <a:latin typeface="Calibri" pitchFamily="34" charset="0"/>
                <a:ea typeface="Calibri" pitchFamily="34" charset="-122"/>
                <a:cs typeface="Calibri" pitchFamily="34" charset="-120"/>
              </a:rPr>
              <a:t>USydney</a:t>
            </a:r>
            <a:r>
              <a:rPr lang="en-US" sz="1350" b="1" dirty="0">
                <a:solidFill>
                  <a:srgbClr val="1F1D1A"/>
                </a:solidFill>
                <a:latin typeface="Calibri" pitchFamily="34" charset="0"/>
                <a:ea typeface="Calibri" pitchFamily="34" charset="-122"/>
                <a:cs typeface="Calibri" pitchFamily="34" charset="-120"/>
              </a:rPr>
              <a:t>) &amp; Luke Nottage (</a:t>
            </a:r>
            <a:r>
              <a:rPr lang="en-US" sz="1350" b="1" dirty="0" err="1">
                <a:solidFill>
                  <a:srgbClr val="1F1D1A"/>
                </a:solidFill>
                <a:latin typeface="Calibri" pitchFamily="34" charset="0"/>
                <a:ea typeface="Calibri" pitchFamily="34" charset="-122"/>
                <a:cs typeface="Calibri" pitchFamily="34" charset="-120"/>
              </a:rPr>
              <a:t>USydney</a:t>
            </a:r>
            <a:r>
              <a:rPr lang="en-US" sz="1350" b="1" dirty="0">
                <a:solidFill>
                  <a:srgbClr val="1F1D1A"/>
                </a:solidFill>
                <a:latin typeface="Calibri" pitchFamily="34" charset="0"/>
                <a:ea typeface="Calibri" pitchFamily="34" charset="-122"/>
                <a:cs typeface="Calibri" pitchFamily="34" charset="-120"/>
              </a:rPr>
              <a:t> &amp; </a:t>
            </a:r>
            <a:r>
              <a:rPr lang="en-US" sz="1350" b="1" dirty="0" err="1">
                <a:solidFill>
                  <a:srgbClr val="1F1D1A"/>
                </a:solidFill>
                <a:latin typeface="Calibri" pitchFamily="34" charset="0"/>
                <a:ea typeface="Calibri" pitchFamily="34" charset="-122"/>
                <a:cs typeface="Calibri" pitchFamily="34" charset="-120"/>
              </a:rPr>
              <a:t>UTokyo</a:t>
            </a:r>
            <a:r>
              <a:rPr lang="en-US" sz="1350" b="1" dirty="0">
                <a:solidFill>
                  <a:srgbClr val="1F1D1A"/>
                </a:solidFill>
                <a:latin typeface="Calibri" pitchFamily="34" charset="0"/>
                <a:ea typeface="Calibri" pitchFamily="34" charset="-122"/>
                <a:cs typeface="Calibri" pitchFamily="34" charset="-120"/>
              </a:rPr>
              <a:t>)</a:t>
            </a:r>
            <a:endParaRPr lang="en-US" sz="1350" dirty="0"/>
          </a:p>
        </p:txBody>
      </p:sp>
      <p:sp>
        <p:nvSpPr>
          <p:cNvPr id="23" name="Text 21"/>
          <p:cNvSpPr/>
          <p:nvPr/>
        </p:nvSpPr>
        <p:spPr>
          <a:xfrm>
            <a:off x="548640" y="4206240"/>
            <a:ext cx="5303520" cy="320040"/>
          </a:xfrm>
          <a:prstGeom prst="rect">
            <a:avLst/>
          </a:prstGeom>
          <a:noFill/>
          <a:ln/>
        </p:spPr>
        <p:txBody>
          <a:bodyPr wrap="square" lIns="0" tIns="0" rIns="0" bIns="0" rtlCol="0" anchor="ctr"/>
          <a:lstStyle/>
          <a:p>
            <a:pPr marL="0" indent="0">
              <a:buNone/>
            </a:pP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bg>
      <p:bgPr>
        <a:solidFill>
          <a:srgbClr val="F7F8F5"/>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1E5B5E"/>
          </a:solidFill>
          <a:ln w="12700">
            <a:solidFill>
              <a:srgbClr val="1E5B5E"/>
            </a:solidFill>
            <a:prstDash val="solid"/>
          </a:ln>
        </p:spPr>
        <p:txBody>
          <a:bodyPr/>
          <a:lstStyle/>
          <a:p>
            <a:endParaRPr lang="en-JP"/>
          </a:p>
        </p:txBody>
      </p:sp>
      <p:sp>
        <p:nvSpPr>
          <p:cNvPr id="3" name="Shape 1"/>
          <p:cNvSpPr/>
          <p:nvPr/>
        </p:nvSpPr>
        <p:spPr>
          <a:xfrm>
            <a:off x="0" y="109728"/>
            <a:ext cx="2926080" cy="45720"/>
          </a:xfrm>
          <a:prstGeom prst="rect">
            <a:avLst/>
          </a:prstGeom>
          <a:solidFill>
            <a:srgbClr val="7BA05B"/>
          </a:solidFill>
          <a:ln w="12700">
            <a:solidFill>
              <a:srgbClr val="7BA05B"/>
            </a:solidFill>
            <a:prstDash val="solid"/>
          </a:ln>
        </p:spPr>
        <p:txBody>
          <a:bodyPr/>
          <a:lstStyle/>
          <a:p>
            <a:endParaRPr lang="en-JP"/>
          </a:p>
        </p:txBody>
      </p:sp>
      <p:sp>
        <p:nvSpPr>
          <p:cNvPr id="4" name="Text 2"/>
          <p:cNvSpPr/>
          <p:nvPr/>
        </p:nvSpPr>
        <p:spPr>
          <a:xfrm>
            <a:off x="548640" y="320040"/>
            <a:ext cx="8046720" cy="274320"/>
          </a:xfrm>
          <a:prstGeom prst="rect">
            <a:avLst/>
          </a:prstGeom>
          <a:noFill/>
          <a:ln/>
        </p:spPr>
        <p:txBody>
          <a:bodyPr wrap="square" lIns="0" tIns="0" rIns="0" bIns="0" rtlCol="0" anchor="ctr"/>
          <a:lstStyle/>
          <a:p>
            <a:pPr marL="0" indent="0">
              <a:buNone/>
            </a:pPr>
            <a:r>
              <a:rPr lang="en-US" sz="1100" b="1" kern="0" spc="300" dirty="0">
                <a:solidFill>
                  <a:srgbClr val="B8643A"/>
                </a:solidFill>
                <a:latin typeface="Calibri" pitchFamily="34" charset="0"/>
                <a:ea typeface="Calibri" pitchFamily="34" charset="-122"/>
                <a:cs typeface="Calibri" pitchFamily="34" charset="-120"/>
              </a:rPr>
              <a:t> NEW FIELD</a:t>
            </a:r>
            <a:endParaRPr lang="en-US" sz="1100" dirty="0"/>
          </a:p>
        </p:txBody>
      </p:sp>
      <p:sp>
        <p:nvSpPr>
          <p:cNvPr id="5" name="Text 3"/>
          <p:cNvSpPr/>
          <p:nvPr/>
        </p:nvSpPr>
        <p:spPr>
          <a:xfrm>
            <a:off x="548640" y="594360"/>
            <a:ext cx="8046720" cy="548640"/>
          </a:xfrm>
          <a:prstGeom prst="rect">
            <a:avLst/>
          </a:prstGeom>
          <a:noFill/>
          <a:ln/>
        </p:spPr>
        <p:txBody>
          <a:bodyPr wrap="square" lIns="0" tIns="0" rIns="0" bIns="0" rtlCol="0" anchor="ctr"/>
          <a:lstStyle/>
          <a:p>
            <a:pPr marL="0" indent="0">
              <a:buNone/>
            </a:pPr>
            <a:r>
              <a:rPr lang="en-US" sz="2500" b="1" dirty="0">
                <a:solidFill>
                  <a:srgbClr val="1E5B5E"/>
                </a:solidFill>
                <a:latin typeface="Georgia" pitchFamily="34" charset="0"/>
                <a:ea typeface="Georgia" pitchFamily="34" charset="-122"/>
                <a:cs typeface="Georgia" pitchFamily="34" charset="-120"/>
              </a:rPr>
              <a:t>What is international traceability law?</a:t>
            </a:r>
            <a:endParaRPr lang="en-US" sz="2500" dirty="0"/>
          </a:p>
        </p:txBody>
      </p:sp>
      <p:sp>
        <p:nvSpPr>
          <p:cNvPr id="6" name="Text 4"/>
          <p:cNvSpPr/>
          <p:nvPr/>
        </p:nvSpPr>
        <p:spPr>
          <a:xfrm>
            <a:off x="548640" y="4709160"/>
            <a:ext cx="8046720" cy="274320"/>
          </a:xfrm>
          <a:prstGeom prst="rect">
            <a:avLst/>
          </a:prstGeom>
          <a:noFill/>
          <a:ln/>
        </p:spPr>
        <p:txBody>
          <a:bodyPr wrap="square" lIns="0" tIns="0" rIns="0" bIns="0" rtlCol="0" anchor="ctr"/>
          <a:lstStyle/>
          <a:p>
            <a:pPr marL="0" indent="0">
              <a:buNone/>
            </a:pPr>
            <a:r>
              <a:rPr lang="en-US" sz="900" dirty="0">
                <a:solidFill>
                  <a:srgbClr val="5E5C57"/>
                </a:solidFill>
                <a:latin typeface="Calibri" pitchFamily="34" charset="0"/>
                <a:ea typeface="Calibri" pitchFamily="34" charset="-122"/>
                <a:cs typeface="Calibri" pitchFamily="34" charset="-120"/>
              </a:rPr>
              <a:t>Huang &amp; Nottage — International Traceability Law (Hart, Studies in Private International Law – Asia)</a:t>
            </a:r>
            <a:endParaRPr lang="en-US" sz="900" dirty="0"/>
          </a:p>
        </p:txBody>
      </p:sp>
      <p:sp>
        <p:nvSpPr>
          <p:cNvPr id="7" name="Text 5"/>
          <p:cNvSpPr/>
          <p:nvPr/>
        </p:nvSpPr>
        <p:spPr>
          <a:xfrm>
            <a:off x="548640" y="1280160"/>
            <a:ext cx="8046720" cy="731520"/>
          </a:xfrm>
          <a:prstGeom prst="rect">
            <a:avLst/>
          </a:prstGeom>
          <a:noFill/>
          <a:ln/>
        </p:spPr>
        <p:txBody>
          <a:bodyPr wrap="square" lIns="0" tIns="0" rIns="0" bIns="0" rtlCol="0" anchor="ctr"/>
          <a:lstStyle/>
          <a:p>
            <a:pPr marL="0" indent="0">
              <a:buNone/>
            </a:pPr>
            <a:r>
              <a:rPr lang="en-US" sz="1400" i="1" dirty="0">
                <a:solidFill>
                  <a:srgbClr val="1F1D1A"/>
                </a:solidFill>
                <a:latin typeface="Georgia" pitchFamily="34" charset="0"/>
                <a:ea typeface="Georgia" pitchFamily="34" charset="-122"/>
                <a:cs typeface="Georgia" pitchFamily="34" charset="-120"/>
              </a:rPr>
              <a:t>New legal regimes require firms to trace and disclose verifiable data about products, their production &amp; the entities involved across the life cycle, usually to advance national security &amp; ESG goals.</a:t>
            </a:r>
            <a:endParaRPr lang="en-US" sz="1400" dirty="0"/>
          </a:p>
        </p:txBody>
      </p:sp>
      <p:sp>
        <p:nvSpPr>
          <p:cNvPr id="8" name="Shape 6"/>
          <p:cNvSpPr/>
          <p:nvPr/>
        </p:nvSpPr>
        <p:spPr>
          <a:xfrm>
            <a:off x="548640" y="2194560"/>
            <a:ext cx="2514600" cy="2331720"/>
          </a:xfrm>
          <a:prstGeom prst="rect">
            <a:avLst/>
          </a:prstGeom>
          <a:solidFill>
            <a:srgbClr val="FFFFFF"/>
          </a:solidFill>
          <a:ln w="12700">
            <a:solidFill>
              <a:srgbClr val="D9E0DC"/>
            </a:solidFill>
            <a:prstDash val="solid"/>
          </a:ln>
        </p:spPr>
        <p:txBody>
          <a:bodyPr/>
          <a:lstStyle/>
          <a:p>
            <a:endParaRPr lang="en-JP"/>
          </a:p>
        </p:txBody>
      </p:sp>
      <p:sp>
        <p:nvSpPr>
          <p:cNvPr id="9" name="Shape 7"/>
          <p:cNvSpPr/>
          <p:nvPr/>
        </p:nvSpPr>
        <p:spPr>
          <a:xfrm>
            <a:off x="548640" y="2194560"/>
            <a:ext cx="73152" cy="2331720"/>
          </a:xfrm>
          <a:prstGeom prst="rect">
            <a:avLst/>
          </a:prstGeom>
          <a:solidFill>
            <a:srgbClr val="1E5B5E"/>
          </a:solidFill>
          <a:ln w="12700">
            <a:solidFill>
              <a:srgbClr val="1E5B5E"/>
            </a:solidFill>
            <a:prstDash val="solid"/>
          </a:ln>
        </p:spPr>
        <p:txBody>
          <a:bodyPr/>
          <a:lstStyle/>
          <a:p>
            <a:endParaRPr lang="en-JP"/>
          </a:p>
        </p:txBody>
      </p:sp>
      <p:sp>
        <p:nvSpPr>
          <p:cNvPr id="10" name="Text 8"/>
          <p:cNvSpPr/>
          <p:nvPr/>
        </p:nvSpPr>
        <p:spPr>
          <a:xfrm>
            <a:off x="777240" y="2286000"/>
            <a:ext cx="2148840" cy="384048"/>
          </a:xfrm>
          <a:prstGeom prst="rect">
            <a:avLst/>
          </a:prstGeom>
          <a:noFill/>
          <a:ln/>
        </p:spPr>
        <p:txBody>
          <a:bodyPr wrap="square" lIns="0" tIns="0" rIns="0" bIns="0" rtlCol="0" anchor="ctr"/>
          <a:lstStyle/>
          <a:p>
            <a:pPr marL="0" indent="0">
              <a:buNone/>
            </a:pPr>
            <a:r>
              <a:rPr lang="en-US" sz="1400" b="1" dirty="0">
                <a:solidFill>
                  <a:srgbClr val="1E5B5E"/>
                </a:solidFill>
                <a:latin typeface="Georgia" pitchFamily="34" charset="0"/>
                <a:ea typeface="Georgia" pitchFamily="34" charset="-122"/>
                <a:cs typeface="Georgia" pitchFamily="34" charset="-120"/>
              </a:rPr>
              <a:t>Case study: CRMs</a:t>
            </a:r>
            <a:endParaRPr lang="en-US" sz="1400" dirty="0"/>
          </a:p>
        </p:txBody>
      </p:sp>
      <p:sp>
        <p:nvSpPr>
          <p:cNvPr id="11" name="Text 9"/>
          <p:cNvSpPr/>
          <p:nvPr/>
        </p:nvSpPr>
        <p:spPr>
          <a:xfrm>
            <a:off x="777240" y="2697480"/>
            <a:ext cx="2148840" cy="1737360"/>
          </a:xfrm>
          <a:prstGeom prst="rect">
            <a:avLst/>
          </a:prstGeom>
          <a:noFill/>
          <a:ln/>
        </p:spPr>
        <p:txBody>
          <a:bodyPr wrap="square" lIns="0" tIns="0" rIns="0" bIns="0" rtlCol="0" anchor="t"/>
          <a:lstStyle/>
          <a:p>
            <a:pPr marL="0" indent="0">
              <a:buNone/>
            </a:pPr>
            <a:r>
              <a:rPr lang="en-US" sz="1200" dirty="0">
                <a:solidFill>
                  <a:srgbClr val="1F1D1A"/>
                </a:solidFill>
                <a:latin typeface="Calibri" pitchFamily="34" charset="0"/>
                <a:ea typeface="Calibri" pitchFamily="34" charset="-122"/>
                <a:cs typeface="Calibri" pitchFamily="34" charset="-120"/>
              </a:rPr>
              <a:t>Lithium, copper, cobalt, nickel and rare earths, essential for the energy transition, AI and robotics, and defence.</a:t>
            </a:r>
            <a:endParaRPr lang="en-US" sz="1200" dirty="0"/>
          </a:p>
        </p:txBody>
      </p:sp>
      <p:sp>
        <p:nvSpPr>
          <p:cNvPr id="12" name="Shape 10"/>
          <p:cNvSpPr/>
          <p:nvPr/>
        </p:nvSpPr>
        <p:spPr>
          <a:xfrm>
            <a:off x="3310128" y="2194560"/>
            <a:ext cx="2514600" cy="2331720"/>
          </a:xfrm>
          <a:prstGeom prst="rect">
            <a:avLst/>
          </a:prstGeom>
          <a:solidFill>
            <a:srgbClr val="FFFFFF"/>
          </a:solidFill>
          <a:ln w="12700">
            <a:solidFill>
              <a:srgbClr val="D9E0DC"/>
            </a:solidFill>
            <a:prstDash val="solid"/>
          </a:ln>
        </p:spPr>
        <p:txBody>
          <a:bodyPr/>
          <a:lstStyle/>
          <a:p>
            <a:endParaRPr lang="en-JP"/>
          </a:p>
        </p:txBody>
      </p:sp>
      <p:sp>
        <p:nvSpPr>
          <p:cNvPr id="13" name="Shape 11"/>
          <p:cNvSpPr/>
          <p:nvPr/>
        </p:nvSpPr>
        <p:spPr>
          <a:xfrm>
            <a:off x="3310128" y="2194560"/>
            <a:ext cx="73152" cy="2331720"/>
          </a:xfrm>
          <a:prstGeom prst="rect">
            <a:avLst/>
          </a:prstGeom>
          <a:solidFill>
            <a:srgbClr val="7BA05B"/>
          </a:solidFill>
          <a:ln w="12700">
            <a:solidFill>
              <a:srgbClr val="7BA05B"/>
            </a:solidFill>
            <a:prstDash val="solid"/>
          </a:ln>
        </p:spPr>
        <p:txBody>
          <a:bodyPr/>
          <a:lstStyle/>
          <a:p>
            <a:endParaRPr lang="en-JP"/>
          </a:p>
        </p:txBody>
      </p:sp>
      <p:sp>
        <p:nvSpPr>
          <p:cNvPr id="14" name="Text 12"/>
          <p:cNvSpPr/>
          <p:nvPr/>
        </p:nvSpPr>
        <p:spPr>
          <a:xfrm>
            <a:off x="3538728" y="2286000"/>
            <a:ext cx="2148840" cy="384048"/>
          </a:xfrm>
          <a:prstGeom prst="rect">
            <a:avLst/>
          </a:prstGeom>
          <a:noFill/>
          <a:ln/>
        </p:spPr>
        <p:txBody>
          <a:bodyPr wrap="square" lIns="0" tIns="0" rIns="0" bIns="0" rtlCol="0" anchor="ctr"/>
          <a:lstStyle/>
          <a:p>
            <a:pPr marL="0" indent="0">
              <a:buNone/>
            </a:pPr>
            <a:r>
              <a:rPr lang="en-US" sz="1400" b="1" dirty="0">
                <a:solidFill>
                  <a:srgbClr val="7BA05B"/>
                </a:solidFill>
                <a:latin typeface="Georgia" pitchFamily="34" charset="0"/>
                <a:ea typeface="Georgia" pitchFamily="34" charset="-122"/>
                <a:cs typeface="Georgia" pitchFamily="34" charset="-120"/>
              </a:rPr>
              <a:t>EU Battery Regulation</a:t>
            </a:r>
            <a:endParaRPr lang="en-US" sz="1400" dirty="0"/>
          </a:p>
        </p:txBody>
      </p:sp>
      <p:sp>
        <p:nvSpPr>
          <p:cNvPr id="15" name="Text 13"/>
          <p:cNvSpPr/>
          <p:nvPr/>
        </p:nvSpPr>
        <p:spPr>
          <a:xfrm>
            <a:off x="3538728" y="2697480"/>
            <a:ext cx="2148840" cy="1737360"/>
          </a:xfrm>
          <a:prstGeom prst="rect">
            <a:avLst/>
          </a:prstGeom>
          <a:noFill/>
          <a:ln/>
        </p:spPr>
        <p:txBody>
          <a:bodyPr wrap="square" lIns="0" tIns="0" rIns="0" bIns="0" rtlCol="0" anchor="t"/>
          <a:lstStyle/>
          <a:p>
            <a:pPr marL="0" indent="0">
              <a:buNone/>
            </a:pPr>
            <a:r>
              <a:rPr lang="en-US" sz="1200" dirty="0">
                <a:solidFill>
                  <a:srgbClr val="1F1D1A"/>
                </a:solidFill>
                <a:latin typeface="Calibri" pitchFamily="34" charset="0"/>
                <a:ea typeface="Calibri" pitchFamily="34" charset="-122"/>
                <a:cs typeface="Calibri" pitchFamily="34" charset="-120"/>
              </a:rPr>
              <a:t>From February 2027, EV batteries imported into the EU must carry a digital product passport (DPP) covering (a) carbon intensity and (b) other responsible sourcing.</a:t>
            </a:r>
            <a:endParaRPr lang="en-US" sz="1200" dirty="0"/>
          </a:p>
        </p:txBody>
      </p:sp>
      <p:sp>
        <p:nvSpPr>
          <p:cNvPr id="16" name="Shape 14"/>
          <p:cNvSpPr/>
          <p:nvPr/>
        </p:nvSpPr>
        <p:spPr>
          <a:xfrm>
            <a:off x="6080760" y="2194560"/>
            <a:ext cx="2514600" cy="2331720"/>
          </a:xfrm>
          <a:prstGeom prst="rect">
            <a:avLst/>
          </a:prstGeom>
          <a:solidFill>
            <a:srgbClr val="FFFFFF"/>
          </a:solidFill>
          <a:ln w="12700">
            <a:solidFill>
              <a:srgbClr val="D9E0DC"/>
            </a:solidFill>
            <a:prstDash val="solid"/>
          </a:ln>
        </p:spPr>
        <p:txBody>
          <a:bodyPr/>
          <a:lstStyle/>
          <a:p>
            <a:endParaRPr lang="en-JP"/>
          </a:p>
        </p:txBody>
      </p:sp>
      <p:sp>
        <p:nvSpPr>
          <p:cNvPr id="17" name="Shape 15"/>
          <p:cNvSpPr/>
          <p:nvPr/>
        </p:nvSpPr>
        <p:spPr>
          <a:xfrm>
            <a:off x="6080760" y="2194560"/>
            <a:ext cx="73152" cy="2331720"/>
          </a:xfrm>
          <a:prstGeom prst="rect">
            <a:avLst/>
          </a:prstGeom>
          <a:solidFill>
            <a:srgbClr val="B8643A"/>
          </a:solidFill>
          <a:ln w="12700">
            <a:solidFill>
              <a:srgbClr val="B8643A"/>
            </a:solidFill>
            <a:prstDash val="solid"/>
          </a:ln>
        </p:spPr>
        <p:txBody>
          <a:bodyPr/>
          <a:lstStyle/>
          <a:p>
            <a:endParaRPr lang="en-JP"/>
          </a:p>
        </p:txBody>
      </p:sp>
      <p:sp>
        <p:nvSpPr>
          <p:cNvPr id="18" name="Text 16"/>
          <p:cNvSpPr/>
          <p:nvPr/>
        </p:nvSpPr>
        <p:spPr>
          <a:xfrm>
            <a:off x="6309360" y="2286000"/>
            <a:ext cx="2148840" cy="384048"/>
          </a:xfrm>
          <a:prstGeom prst="rect">
            <a:avLst/>
          </a:prstGeom>
          <a:noFill/>
          <a:ln/>
        </p:spPr>
        <p:txBody>
          <a:bodyPr wrap="square" lIns="0" tIns="0" rIns="0" bIns="0" rtlCol="0" anchor="ctr"/>
          <a:lstStyle/>
          <a:p>
            <a:pPr marL="0" indent="0">
              <a:buNone/>
            </a:pPr>
            <a:r>
              <a:rPr lang="en-US" sz="1400" b="1" dirty="0">
                <a:solidFill>
                  <a:srgbClr val="B8643A"/>
                </a:solidFill>
                <a:latin typeface="Georgia" pitchFamily="34" charset="0"/>
                <a:ea typeface="Georgia" pitchFamily="34" charset="-122"/>
                <a:cs typeface="Georgia" pitchFamily="34" charset="-120"/>
              </a:rPr>
              <a:t>The core problem</a:t>
            </a:r>
            <a:endParaRPr lang="en-US" sz="1400" dirty="0"/>
          </a:p>
        </p:txBody>
      </p:sp>
      <p:sp>
        <p:nvSpPr>
          <p:cNvPr id="19" name="Text 17"/>
          <p:cNvSpPr/>
          <p:nvPr/>
        </p:nvSpPr>
        <p:spPr>
          <a:xfrm>
            <a:off x="6309360" y="2697480"/>
            <a:ext cx="2148840" cy="1737360"/>
          </a:xfrm>
          <a:prstGeom prst="rect">
            <a:avLst/>
          </a:prstGeom>
          <a:noFill/>
          <a:ln/>
        </p:spPr>
        <p:txBody>
          <a:bodyPr wrap="square" lIns="0" tIns="0" rIns="0" bIns="0" rtlCol="0" anchor="t"/>
          <a:lstStyle/>
          <a:p>
            <a:pPr marL="0" indent="0">
              <a:buNone/>
            </a:pPr>
            <a:r>
              <a:rPr lang="en-US" sz="1200" dirty="0">
                <a:solidFill>
                  <a:srgbClr val="1F1D1A"/>
                </a:solidFill>
                <a:latin typeface="Calibri" pitchFamily="34" charset="0"/>
                <a:ea typeface="Calibri" pitchFamily="34" charset="-122"/>
                <a:cs typeface="Calibri" pitchFamily="34" charset="-120"/>
              </a:rPr>
              <a:t>When one jurisdiction's regime collides with partner states' laws along global value chains, serious legal conflicts arise.</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
    <p:bg>
      <p:bgPr>
        <a:solidFill>
          <a:srgbClr val="F7F8F5"/>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1E5B5E"/>
          </a:solidFill>
          <a:ln w="12700">
            <a:solidFill>
              <a:srgbClr val="1E5B5E"/>
            </a:solidFill>
            <a:prstDash val="solid"/>
          </a:ln>
        </p:spPr>
        <p:txBody>
          <a:bodyPr/>
          <a:lstStyle/>
          <a:p>
            <a:endParaRPr lang="en-JP"/>
          </a:p>
        </p:txBody>
      </p:sp>
      <p:sp>
        <p:nvSpPr>
          <p:cNvPr id="3" name="Shape 1"/>
          <p:cNvSpPr/>
          <p:nvPr/>
        </p:nvSpPr>
        <p:spPr>
          <a:xfrm>
            <a:off x="0" y="109728"/>
            <a:ext cx="2926080" cy="45720"/>
          </a:xfrm>
          <a:prstGeom prst="rect">
            <a:avLst/>
          </a:prstGeom>
          <a:solidFill>
            <a:srgbClr val="7BA05B"/>
          </a:solidFill>
          <a:ln w="12700">
            <a:solidFill>
              <a:srgbClr val="7BA05B"/>
            </a:solidFill>
            <a:prstDash val="solid"/>
          </a:ln>
        </p:spPr>
        <p:txBody>
          <a:bodyPr/>
          <a:lstStyle/>
          <a:p>
            <a:endParaRPr lang="en-JP"/>
          </a:p>
        </p:txBody>
      </p:sp>
      <p:sp>
        <p:nvSpPr>
          <p:cNvPr id="4" name="Text 2"/>
          <p:cNvSpPr/>
          <p:nvPr/>
        </p:nvSpPr>
        <p:spPr>
          <a:xfrm>
            <a:off x="548640" y="320040"/>
            <a:ext cx="8046720" cy="274320"/>
          </a:xfrm>
          <a:prstGeom prst="rect">
            <a:avLst/>
          </a:prstGeom>
          <a:noFill/>
          <a:ln/>
        </p:spPr>
        <p:txBody>
          <a:bodyPr wrap="square" lIns="0" tIns="0" rIns="0" bIns="0" rtlCol="0" anchor="ctr"/>
          <a:lstStyle/>
          <a:p>
            <a:pPr marL="0" indent="0">
              <a:buNone/>
            </a:pPr>
            <a:r>
              <a:rPr lang="en-US" sz="1100" b="1" kern="0" spc="300" dirty="0">
                <a:solidFill>
                  <a:srgbClr val="B8643A"/>
                </a:solidFill>
                <a:latin typeface="Calibri" pitchFamily="34" charset="0"/>
                <a:ea typeface="Calibri" pitchFamily="34" charset="-122"/>
                <a:cs typeface="Calibri" pitchFamily="34" charset="-120"/>
              </a:rPr>
              <a:t>PART A · INTRODUCTION (CH 1–2)</a:t>
            </a:r>
            <a:endParaRPr lang="en-US" sz="1100" dirty="0"/>
          </a:p>
        </p:txBody>
      </p:sp>
      <p:sp>
        <p:nvSpPr>
          <p:cNvPr id="5" name="Text 3"/>
          <p:cNvSpPr/>
          <p:nvPr/>
        </p:nvSpPr>
        <p:spPr>
          <a:xfrm>
            <a:off x="548640" y="594360"/>
            <a:ext cx="8046720" cy="548640"/>
          </a:xfrm>
          <a:prstGeom prst="rect">
            <a:avLst/>
          </a:prstGeom>
          <a:noFill/>
          <a:ln/>
        </p:spPr>
        <p:txBody>
          <a:bodyPr wrap="square" lIns="0" tIns="0" rIns="0" bIns="0" rtlCol="0" anchor="ctr"/>
          <a:lstStyle/>
          <a:p>
            <a:pPr marL="0" indent="0">
              <a:buNone/>
            </a:pPr>
            <a:r>
              <a:rPr lang="en-US" sz="2500" b="1" dirty="0">
                <a:solidFill>
                  <a:srgbClr val="1E5B5E"/>
                </a:solidFill>
                <a:latin typeface="Georgia" pitchFamily="34" charset="0"/>
                <a:ea typeface="Georgia" pitchFamily="34" charset="-122"/>
                <a:cs typeface="Georgia" pitchFamily="34" charset="-120"/>
              </a:rPr>
              <a:t>Why regimes proliferate, and where they collide</a:t>
            </a:r>
            <a:endParaRPr lang="en-US" sz="2500" dirty="0"/>
          </a:p>
        </p:txBody>
      </p:sp>
      <p:sp>
        <p:nvSpPr>
          <p:cNvPr id="6" name="Text 4"/>
          <p:cNvSpPr/>
          <p:nvPr/>
        </p:nvSpPr>
        <p:spPr>
          <a:xfrm>
            <a:off x="548640" y="4709160"/>
            <a:ext cx="8046720" cy="274320"/>
          </a:xfrm>
          <a:prstGeom prst="rect">
            <a:avLst/>
          </a:prstGeom>
          <a:noFill/>
          <a:ln/>
        </p:spPr>
        <p:txBody>
          <a:bodyPr wrap="square" lIns="0" tIns="0" rIns="0" bIns="0" rtlCol="0" anchor="ctr"/>
          <a:lstStyle/>
          <a:p>
            <a:pPr marL="0" indent="0">
              <a:buNone/>
            </a:pPr>
            <a:r>
              <a:rPr lang="en-US" sz="900" dirty="0">
                <a:solidFill>
                  <a:srgbClr val="5E5C57"/>
                </a:solidFill>
                <a:latin typeface="Calibri" pitchFamily="34" charset="0"/>
                <a:ea typeface="Calibri" pitchFamily="34" charset="-122"/>
                <a:cs typeface="Calibri" pitchFamily="34" charset="-120"/>
              </a:rPr>
              <a:t>Huang &amp; Nottage — International Traceability Law (Hart, Studies in Private International Law – Asia)</a:t>
            </a:r>
            <a:endParaRPr lang="en-US" sz="900" dirty="0"/>
          </a:p>
        </p:txBody>
      </p:sp>
      <p:sp>
        <p:nvSpPr>
          <p:cNvPr id="7" name="Text 5"/>
          <p:cNvSpPr/>
          <p:nvPr/>
        </p:nvSpPr>
        <p:spPr>
          <a:xfrm>
            <a:off x="548640" y="1280160"/>
            <a:ext cx="3840480" cy="365760"/>
          </a:xfrm>
          <a:prstGeom prst="rect">
            <a:avLst/>
          </a:prstGeom>
          <a:noFill/>
          <a:ln/>
        </p:spPr>
        <p:txBody>
          <a:bodyPr wrap="square" lIns="0" tIns="0" rIns="0" bIns="0" rtlCol="0" anchor="ctr"/>
          <a:lstStyle/>
          <a:p>
            <a:pPr marL="0" indent="0">
              <a:buNone/>
            </a:pPr>
            <a:r>
              <a:rPr lang="en-US" sz="1600" b="1" dirty="0">
                <a:solidFill>
                  <a:srgbClr val="7BA05B"/>
                </a:solidFill>
                <a:latin typeface="Georgia" pitchFamily="34" charset="0"/>
                <a:ea typeface="Georgia" pitchFamily="34" charset="-122"/>
                <a:cs typeface="Georgia" pitchFamily="34" charset="-120"/>
              </a:rPr>
              <a:t>Drivers</a:t>
            </a:r>
            <a:endParaRPr lang="en-US" sz="1600" dirty="0"/>
          </a:p>
        </p:txBody>
      </p:sp>
      <p:sp>
        <p:nvSpPr>
          <p:cNvPr id="8" name="Text 6"/>
          <p:cNvSpPr/>
          <p:nvPr/>
        </p:nvSpPr>
        <p:spPr>
          <a:xfrm>
            <a:off x="548640" y="1691640"/>
            <a:ext cx="3840480" cy="283464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rgbClr val="1F1D1A"/>
                </a:solidFill>
                <a:latin typeface="Calibri" pitchFamily="34" charset="0"/>
                <a:ea typeface="Calibri" pitchFamily="34" charset="-122"/>
                <a:cs typeface="Calibri" pitchFamily="34" charset="-120"/>
              </a:rPr>
              <a:t>Sustainability and the circular economy: consumers, not taxpayers, pay for greener products</a:t>
            </a:r>
            <a:endParaRPr lang="en-US" sz="1250" dirty="0"/>
          </a:p>
          <a:p>
            <a:pPr marL="342900" indent="-342900">
              <a:spcAft>
                <a:spcPts val="600"/>
              </a:spcAft>
              <a:buSzPct val="100000"/>
              <a:buChar char="●"/>
            </a:pPr>
            <a:r>
              <a:rPr lang="en-US" sz="1250" dirty="0">
                <a:solidFill>
                  <a:srgbClr val="1F1D1A"/>
                </a:solidFill>
                <a:latin typeface="Calibri" pitchFamily="34" charset="0"/>
                <a:ea typeface="Calibri" pitchFamily="34" charset="-122"/>
                <a:cs typeface="Calibri" pitchFamily="34" charset="-120"/>
              </a:rPr>
              <a:t>Competitiveness: more manufacturing and recycling in the EU, and processing in Australia rather than mainly in China</a:t>
            </a:r>
            <a:endParaRPr lang="en-US" sz="1250" dirty="0"/>
          </a:p>
          <a:p>
            <a:pPr marL="342900" indent="-342900">
              <a:spcAft>
                <a:spcPts val="600"/>
              </a:spcAft>
              <a:buSzPct val="100000"/>
              <a:buChar char="●"/>
            </a:pPr>
            <a:r>
              <a:rPr lang="en-US" sz="1250" dirty="0">
                <a:solidFill>
                  <a:srgbClr val="1F1D1A"/>
                </a:solidFill>
                <a:latin typeface="Calibri" pitchFamily="34" charset="0"/>
                <a:ea typeface="Calibri" pitchFamily="34" charset="-122"/>
                <a:cs typeface="Calibri" pitchFamily="34" charset="-120"/>
              </a:rPr>
              <a:t>Resilience and security amid wider "resource wars"</a:t>
            </a:r>
            <a:endParaRPr lang="en-US" sz="1250" dirty="0"/>
          </a:p>
        </p:txBody>
      </p:sp>
      <p:sp>
        <p:nvSpPr>
          <p:cNvPr id="9" name="Shape 7"/>
          <p:cNvSpPr/>
          <p:nvPr/>
        </p:nvSpPr>
        <p:spPr>
          <a:xfrm>
            <a:off x="4754880" y="1280160"/>
            <a:ext cx="3840480" cy="3246120"/>
          </a:xfrm>
          <a:prstGeom prst="rect">
            <a:avLst/>
          </a:prstGeom>
          <a:solidFill>
            <a:srgbClr val="E3ECE8"/>
          </a:solidFill>
          <a:ln w="12700">
            <a:solidFill>
              <a:srgbClr val="E3ECE8"/>
            </a:solidFill>
            <a:prstDash val="solid"/>
          </a:ln>
        </p:spPr>
        <p:txBody>
          <a:bodyPr/>
          <a:lstStyle/>
          <a:p>
            <a:endParaRPr lang="en-JP"/>
          </a:p>
        </p:txBody>
      </p:sp>
      <p:sp>
        <p:nvSpPr>
          <p:cNvPr id="10" name="Text 8"/>
          <p:cNvSpPr/>
          <p:nvPr/>
        </p:nvSpPr>
        <p:spPr>
          <a:xfrm>
            <a:off x="4983480" y="1417320"/>
            <a:ext cx="3474720" cy="365760"/>
          </a:xfrm>
          <a:prstGeom prst="rect">
            <a:avLst/>
          </a:prstGeom>
          <a:noFill/>
          <a:ln/>
        </p:spPr>
        <p:txBody>
          <a:bodyPr wrap="square" lIns="0" tIns="0" rIns="0" bIns="0" rtlCol="0" anchor="ctr"/>
          <a:lstStyle/>
          <a:p>
            <a:pPr marL="0" indent="0">
              <a:buNone/>
            </a:pPr>
            <a:r>
              <a:rPr lang="en-US" sz="1600" b="1" dirty="0">
                <a:solidFill>
                  <a:srgbClr val="B8643A"/>
                </a:solidFill>
                <a:latin typeface="Georgia" pitchFamily="34" charset="0"/>
                <a:ea typeface="Georgia" pitchFamily="34" charset="-122"/>
                <a:cs typeface="Georgia" pitchFamily="34" charset="-120"/>
              </a:rPr>
              <a:t>Conflicts</a:t>
            </a:r>
            <a:endParaRPr lang="en-US" sz="1600" dirty="0"/>
          </a:p>
        </p:txBody>
      </p:sp>
      <p:sp>
        <p:nvSpPr>
          <p:cNvPr id="11" name="Text 9"/>
          <p:cNvSpPr/>
          <p:nvPr/>
        </p:nvSpPr>
        <p:spPr>
          <a:xfrm>
            <a:off x="4983480" y="1828800"/>
            <a:ext cx="3429000" cy="260604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rgbClr val="1F1D1A"/>
                </a:solidFill>
                <a:latin typeface="Calibri" pitchFamily="34" charset="0"/>
                <a:ea typeface="Calibri" pitchFamily="34" charset="-122"/>
                <a:cs typeface="Calibri" pitchFamily="34" charset="-120"/>
              </a:rPr>
              <a:t>Technical: carbon intensity after repeated recycling, or mine-level soil and water scores</a:t>
            </a:r>
            <a:endParaRPr lang="en-US" sz="1250" dirty="0"/>
          </a:p>
          <a:p>
            <a:pPr marL="342900" indent="-342900">
              <a:spcAft>
                <a:spcPts val="600"/>
              </a:spcAft>
              <a:buSzPct val="100000"/>
              <a:buChar char="●"/>
            </a:pPr>
            <a:r>
              <a:rPr lang="en-US" sz="1250" dirty="0">
                <a:solidFill>
                  <a:srgbClr val="1F1D1A"/>
                </a:solidFill>
                <a:latin typeface="Calibri" pitchFamily="34" charset="0"/>
                <a:ea typeface="Calibri" pitchFamily="34" charset="-122"/>
                <a:cs typeface="Calibri" pitchFamily="34" charset="-120"/>
              </a:rPr>
              <a:t>Equity: compliance costs that fall on Global South suppliers (especially </a:t>
            </a:r>
            <a:r>
              <a:rPr lang="en-US" sz="1250" dirty="0" err="1">
                <a:solidFill>
                  <a:srgbClr val="1F1D1A"/>
                </a:solidFill>
                <a:latin typeface="Calibri" pitchFamily="34" charset="0"/>
                <a:ea typeface="Calibri" pitchFamily="34" charset="-122"/>
                <a:cs typeface="Calibri" pitchFamily="34" charset="-120"/>
              </a:rPr>
              <a:t>eg</a:t>
            </a:r>
            <a:r>
              <a:rPr lang="en-US" sz="1250" dirty="0">
                <a:solidFill>
                  <a:srgbClr val="1F1D1A"/>
                </a:solidFill>
                <a:latin typeface="Calibri" pitchFamily="34" charset="0"/>
                <a:ea typeface="Calibri" pitchFamily="34" charset="-122"/>
                <a:cs typeface="Calibri" pitchFamily="34" charset="-120"/>
              </a:rPr>
              <a:t> SMEs), prompting "neo-colonialism" concerns</a:t>
            </a:r>
            <a:endParaRPr lang="en-US" sz="1250" dirty="0"/>
          </a:p>
          <a:p>
            <a:pPr marL="342900" indent="-342900">
              <a:spcAft>
                <a:spcPts val="600"/>
              </a:spcAft>
              <a:buSzPct val="100000"/>
              <a:buChar char="●"/>
            </a:pPr>
            <a:r>
              <a:rPr lang="en-US" sz="1250" dirty="0">
                <a:solidFill>
                  <a:srgbClr val="1F1D1A"/>
                </a:solidFill>
                <a:latin typeface="Calibri" pitchFamily="34" charset="0"/>
                <a:ea typeface="Calibri" pitchFamily="34" charset="-122"/>
                <a:cs typeface="Calibri" pitchFamily="34" charset="-120"/>
              </a:rPr>
              <a:t>Legal (the book's main concern): national security and privacy laws that block cross-border data flows for DPPs</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7F8F5"/>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1E5B5E"/>
          </a:solidFill>
          <a:ln w="12700">
            <a:solidFill>
              <a:srgbClr val="1E5B5E"/>
            </a:solidFill>
            <a:prstDash val="solid"/>
          </a:ln>
        </p:spPr>
        <p:txBody>
          <a:bodyPr/>
          <a:lstStyle/>
          <a:p>
            <a:endParaRPr lang="en-JP"/>
          </a:p>
        </p:txBody>
      </p:sp>
      <p:sp>
        <p:nvSpPr>
          <p:cNvPr id="3" name="Shape 1"/>
          <p:cNvSpPr/>
          <p:nvPr/>
        </p:nvSpPr>
        <p:spPr>
          <a:xfrm>
            <a:off x="0" y="109728"/>
            <a:ext cx="2926080" cy="45720"/>
          </a:xfrm>
          <a:prstGeom prst="rect">
            <a:avLst/>
          </a:prstGeom>
          <a:solidFill>
            <a:srgbClr val="7BA05B"/>
          </a:solidFill>
          <a:ln w="12700">
            <a:solidFill>
              <a:srgbClr val="7BA05B"/>
            </a:solidFill>
            <a:prstDash val="solid"/>
          </a:ln>
        </p:spPr>
        <p:txBody>
          <a:bodyPr/>
          <a:lstStyle/>
          <a:p>
            <a:endParaRPr lang="en-JP"/>
          </a:p>
        </p:txBody>
      </p:sp>
      <p:sp>
        <p:nvSpPr>
          <p:cNvPr id="4" name="Text 2"/>
          <p:cNvSpPr/>
          <p:nvPr/>
        </p:nvSpPr>
        <p:spPr>
          <a:xfrm>
            <a:off x="548640" y="320040"/>
            <a:ext cx="8046720" cy="274320"/>
          </a:xfrm>
          <a:prstGeom prst="rect">
            <a:avLst/>
          </a:prstGeom>
          <a:noFill/>
          <a:ln/>
        </p:spPr>
        <p:txBody>
          <a:bodyPr wrap="square" lIns="0" tIns="0" rIns="0" bIns="0" rtlCol="0" anchor="ctr"/>
          <a:lstStyle/>
          <a:p>
            <a:pPr marL="0" indent="0">
              <a:buNone/>
            </a:pPr>
            <a:r>
              <a:rPr lang="en-US" sz="1100" b="1" kern="0" spc="300" dirty="0">
                <a:solidFill>
                  <a:srgbClr val="B8643A"/>
                </a:solidFill>
                <a:latin typeface="Calibri" pitchFamily="34" charset="0"/>
                <a:ea typeface="Calibri" pitchFamily="34" charset="-122"/>
                <a:cs typeface="Calibri" pitchFamily="34" charset="-120"/>
              </a:rPr>
              <a:t>THE BOOK'S FRAMEWORK</a:t>
            </a:r>
            <a:endParaRPr lang="en-US" sz="1100" dirty="0"/>
          </a:p>
        </p:txBody>
      </p:sp>
      <p:sp>
        <p:nvSpPr>
          <p:cNvPr id="5" name="Text 3"/>
          <p:cNvSpPr/>
          <p:nvPr/>
        </p:nvSpPr>
        <p:spPr>
          <a:xfrm>
            <a:off x="548640" y="594360"/>
            <a:ext cx="8046720" cy="548640"/>
          </a:xfrm>
          <a:prstGeom prst="rect">
            <a:avLst/>
          </a:prstGeom>
          <a:noFill/>
          <a:ln/>
        </p:spPr>
        <p:txBody>
          <a:bodyPr wrap="square" lIns="0" tIns="0" rIns="0" bIns="0" rtlCol="0" anchor="ctr"/>
          <a:lstStyle/>
          <a:p>
            <a:pPr marL="0" indent="0">
              <a:buNone/>
            </a:pPr>
            <a:r>
              <a:rPr lang="en-US" sz="2500" b="1" dirty="0">
                <a:solidFill>
                  <a:srgbClr val="1E5B5E"/>
                </a:solidFill>
                <a:latin typeface="Georgia" pitchFamily="34" charset="0"/>
                <a:ea typeface="Georgia" pitchFamily="34" charset="-122"/>
                <a:cs typeface="Georgia" pitchFamily="34" charset="-120"/>
              </a:rPr>
              <a:t>A spectrum of traceability models</a:t>
            </a:r>
            <a:endParaRPr lang="en-US" sz="2500" dirty="0"/>
          </a:p>
        </p:txBody>
      </p:sp>
      <p:sp>
        <p:nvSpPr>
          <p:cNvPr id="6" name="Text 4"/>
          <p:cNvSpPr/>
          <p:nvPr/>
        </p:nvSpPr>
        <p:spPr>
          <a:xfrm>
            <a:off x="548640" y="4709160"/>
            <a:ext cx="8046720" cy="274320"/>
          </a:xfrm>
          <a:prstGeom prst="rect">
            <a:avLst/>
          </a:prstGeom>
          <a:noFill/>
          <a:ln/>
        </p:spPr>
        <p:txBody>
          <a:bodyPr wrap="square" lIns="0" tIns="0" rIns="0" bIns="0" rtlCol="0" anchor="ctr"/>
          <a:lstStyle/>
          <a:p>
            <a:pPr marL="0" indent="0">
              <a:buNone/>
            </a:pPr>
            <a:r>
              <a:rPr lang="en-US" sz="900" dirty="0">
                <a:solidFill>
                  <a:srgbClr val="5E5C57"/>
                </a:solidFill>
                <a:latin typeface="Calibri" pitchFamily="34" charset="0"/>
                <a:ea typeface="Calibri" pitchFamily="34" charset="-122"/>
                <a:cs typeface="Calibri" pitchFamily="34" charset="-120"/>
              </a:rPr>
              <a:t>Huang &amp; Nottage — International Traceability Law (Hart, Studies in Private International Law – Asia)</a:t>
            </a:r>
            <a:endParaRPr lang="en-US" sz="900" dirty="0"/>
          </a:p>
        </p:txBody>
      </p:sp>
      <p:sp>
        <p:nvSpPr>
          <p:cNvPr id="7" name="Shape 5"/>
          <p:cNvSpPr/>
          <p:nvPr/>
        </p:nvSpPr>
        <p:spPr>
          <a:xfrm>
            <a:off x="548640" y="1325880"/>
            <a:ext cx="8046720" cy="457200"/>
          </a:xfrm>
          <a:prstGeom prst="rightArrow">
            <a:avLst/>
          </a:prstGeom>
          <a:solidFill>
            <a:srgbClr val="E3ECE8"/>
          </a:solidFill>
          <a:ln w="12700">
            <a:solidFill>
              <a:srgbClr val="E3ECE8"/>
            </a:solidFill>
            <a:prstDash val="solid"/>
          </a:ln>
        </p:spPr>
        <p:txBody>
          <a:bodyPr/>
          <a:lstStyle/>
          <a:p>
            <a:endParaRPr lang="en-JP"/>
          </a:p>
        </p:txBody>
      </p:sp>
      <p:sp>
        <p:nvSpPr>
          <p:cNvPr id="8" name="Text 6"/>
          <p:cNvSpPr/>
          <p:nvPr/>
        </p:nvSpPr>
        <p:spPr>
          <a:xfrm>
            <a:off x="731520" y="1325880"/>
            <a:ext cx="7315200" cy="457200"/>
          </a:xfrm>
          <a:prstGeom prst="rect">
            <a:avLst/>
          </a:prstGeom>
          <a:noFill/>
          <a:ln/>
        </p:spPr>
        <p:txBody>
          <a:bodyPr wrap="square" lIns="0" tIns="0" rIns="0" bIns="0" rtlCol="0" anchor="ctr"/>
          <a:lstStyle/>
          <a:p>
            <a:pPr marL="0" indent="0">
              <a:buNone/>
            </a:pPr>
            <a:r>
              <a:rPr lang="en-US" sz="1200" b="1" dirty="0">
                <a:solidFill>
                  <a:srgbClr val="1E5B5E"/>
                </a:solidFill>
                <a:latin typeface="Calibri" pitchFamily="34" charset="0"/>
                <a:ea typeface="Calibri" pitchFamily="34" charset="-122"/>
                <a:cs typeface="Calibri" pitchFamily="34" charset="-120"/>
              </a:rPr>
              <a:t>More centralised  →  more interoperable and flexible</a:t>
            </a:r>
            <a:endParaRPr lang="en-US" sz="1200" dirty="0"/>
          </a:p>
        </p:txBody>
      </p:sp>
      <p:sp>
        <p:nvSpPr>
          <p:cNvPr id="9" name="Shape 7"/>
          <p:cNvSpPr/>
          <p:nvPr/>
        </p:nvSpPr>
        <p:spPr>
          <a:xfrm>
            <a:off x="548640" y="2011680"/>
            <a:ext cx="1508760" cy="1920240"/>
          </a:xfrm>
          <a:prstGeom prst="rect">
            <a:avLst/>
          </a:prstGeom>
          <a:solidFill>
            <a:srgbClr val="FFFFFF"/>
          </a:solidFill>
          <a:ln w="12700">
            <a:solidFill>
              <a:srgbClr val="D9E0DC"/>
            </a:solidFill>
            <a:prstDash val="solid"/>
          </a:ln>
        </p:spPr>
        <p:txBody>
          <a:bodyPr/>
          <a:lstStyle/>
          <a:p>
            <a:endParaRPr lang="en-JP"/>
          </a:p>
        </p:txBody>
      </p:sp>
      <p:sp>
        <p:nvSpPr>
          <p:cNvPr id="10" name="Shape 8"/>
          <p:cNvSpPr/>
          <p:nvPr/>
        </p:nvSpPr>
        <p:spPr>
          <a:xfrm>
            <a:off x="548640" y="2011680"/>
            <a:ext cx="1508760" cy="457200"/>
          </a:xfrm>
          <a:prstGeom prst="rect">
            <a:avLst/>
          </a:prstGeom>
          <a:solidFill>
            <a:srgbClr val="1E5B5E"/>
          </a:solidFill>
          <a:ln w="12700">
            <a:solidFill>
              <a:srgbClr val="1E5B5E"/>
            </a:solidFill>
            <a:prstDash val="solid"/>
          </a:ln>
        </p:spPr>
        <p:txBody>
          <a:bodyPr/>
          <a:lstStyle/>
          <a:p>
            <a:endParaRPr lang="en-JP"/>
          </a:p>
        </p:txBody>
      </p:sp>
      <p:sp>
        <p:nvSpPr>
          <p:cNvPr id="11" name="Text 9"/>
          <p:cNvSpPr/>
          <p:nvPr/>
        </p:nvSpPr>
        <p:spPr>
          <a:xfrm>
            <a:off x="548640" y="2011680"/>
            <a:ext cx="150876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Ch 3</a:t>
            </a:r>
            <a:endParaRPr lang="en-US" sz="1300" dirty="0"/>
          </a:p>
        </p:txBody>
      </p:sp>
      <p:sp>
        <p:nvSpPr>
          <p:cNvPr id="12" name="Text 10"/>
          <p:cNvSpPr/>
          <p:nvPr/>
        </p:nvSpPr>
        <p:spPr>
          <a:xfrm>
            <a:off x="658368" y="2560320"/>
            <a:ext cx="1298448" cy="548640"/>
          </a:xfrm>
          <a:prstGeom prst="rect">
            <a:avLst/>
          </a:prstGeom>
          <a:noFill/>
          <a:ln/>
        </p:spPr>
        <p:txBody>
          <a:bodyPr wrap="square" lIns="0" tIns="0" rIns="0" bIns="0" rtlCol="0" anchor="ctr"/>
          <a:lstStyle/>
          <a:p>
            <a:pPr marL="0" indent="0">
              <a:buNone/>
            </a:pPr>
            <a:r>
              <a:rPr lang="en-US" sz="1250" b="1" dirty="0">
                <a:solidFill>
                  <a:srgbClr val="1E5B5E"/>
                </a:solidFill>
                <a:latin typeface="Georgia" pitchFamily="34" charset="0"/>
                <a:ea typeface="Georgia" pitchFamily="34" charset="-122"/>
                <a:cs typeface="Georgia" pitchFamily="34" charset="-120"/>
              </a:rPr>
              <a:t>Centralised</a:t>
            </a:r>
            <a:endParaRPr lang="en-US" sz="1250" dirty="0"/>
          </a:p>
        </p:txBody>
      </p:sp>
      <p:sp>
        <p:nvSpPr>
          <p:cNvPr id="13" name="Text 11"/>
          <p:cNvSpPr/>
          <p:nvPr/>
        </p:nvSpPr>
        <p:spPr>
          <a:xfrm>
            <a:off x="658368" y="3154680"/>
            <a:ext cx="1298448" cy="1280160"/>
          </a:xfrm>
          <a:prstGeom prst="rect">
            <a:avLst/>
          </a:prstGeom>
          <a:noFill/>
          <a:ln/>
        </p:spPr>
        <p:txBody>
          <a:bodyPr wrap="square" lIns="0" tIns="0" rIns="0" bIns="0" rtlCol="0" anchor="t"/>
          <a:lstStyle/>
          <a:p>
            <a:pPr marL="0" indent="0">
              <a:buNone/>
            </a:pPr>
            <a:r>
              <a:rPr lang="en-US" sz="1100" dirty="0">
                <a:solidFill>
                  <a:srgbClr val="1F1D1A"/>
                </a:solidFill>
                <a:latin typeface="Calibri" pitchFamily="34" charset="0"/>
                <a:ea typeface="Calibri" pitchFamily="34" charset="-122"/>
                <a:cs typeface="Calibri" pitchFamily="34" charset="-120"/>
              </a:rPr>
              <a:t>EU DPPs; China's export approval system</a:t>
            </a:r>
            <a:endParaRPr lang="en-US" sz="1100" dirty="0"/>
          </a:p>
        </p:txBody>
      </p:sp>
      <p:sp>
        <p:nvSpPr>
          <p:cNvPr id="14" name="Shape 12"/>
          <p:cNvSpPr/>
          <p:nvPr/>
        </p:nvSpPr>
        <p:spPr>
          <a:xfrm>
            <a:off x="2176272" y="2011680"/>
            <a:ext cx="1508760" cy="1920240"/>
          </a:xfrm>
          <a:prstGeom prst="rect">
            <a:avLst/>
          </a:prstGeom>
          <a:solidFill>
            <a:srgbClr val="FFFFFF"/>
          </a:solidFill>
          <a:ln w="12700">
            <a:solidFill>
              <a:srgbClr val="D9E0DC"/>
            </a:solidFill>
            <a:prstDash val="solid"/>
          </a:ln>
        </p:spPr>
        <p:txBody>
          <a:bodyPr/>
          <a:lstStyle/>
          <a:p>
            <a:endParaRPr lang="en-JP"/>
          </a:p>
        </p:txBody>
      </p:sp>
      <p:sp>
        <p:nvSpPr>
          <p:cNvPr id="15" name="Shape 13"/>
          <p:cNvSpPr/>
          <p:nvPr/>
        </p:nvSpPr>
        <p:spPr>
          <a:xfrm>
            <a:off x="2176272" y="2011680"/>
            <a:ext cx="1508760" cy="457200"/>
          </a:xfrm>
          <a:prstGeom prst="rect">
            <a:avLst/>
          </a:prstGeom>
          <a:solidFill>
            <a:srgbClr val="1E5B5E"/>
          </a:solidFill>
          <a:ln w="12700">
            <a:solidFill>
              <a:srgbClr val="1E5B5E"/>
            </a:solidFill>
            <a:prstDash val="solid"/>
          </a:ln>
        </p:spPr>
        <p:txBody>
          <a:bodyPr/>
          <a:lstStyle/>
          <a:p>
            <a:endParaRPr lang="en-JP"/>
          </a:p>
        </p:txBody>
      </p:sp>
      <p:sp>
        <p:nvSpPr>
          <p:cNvPr id="16" name="Text 14"/>
          <p:cNvSpPr/>
          <p:nvPr/>
        </p:nvSpPr>
        <p:spPr>
          <a:xfrm>
            <a:off x="2176272" y="2011680"/>
            <a:ext cx="150876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Ch 4</a:t>
            </a:r>
            <a:endParaRPr lang="en-US" sz="1300" dirty="0"/>
          </a:p>
        </p:txBody>
      </p:sp>
      <p:sp>
        <p:nvSpPr>
          <p:cNvPr id="17" name="Text 15"/>
          <p:cNvSpPr/>
          <p:nvPr/>
        </p:nvSpPr>
        <p:spPr>
          <a:xfrm>
            <a:off x="2286000" y="2560320"/>
            <a:ext cx="1298448" cy="548640"/>
          </a:xfrm>
          <a:prstGeom prst="rect">
            <a:avLst/>
          </a:prstGeom>
          <a:noFill/>
          <a:ln/>
        </p:spPr>
        <p:txBody>
          <a:bodyPr wrap="square" lIns="0" tIns="0" rIns="0" bIns="0" rtlCol="0" anchor="ctr"/>
          <a:lstStyle/>
          <a:p>
            <a:pPr marL="0" indent="0">
              <a:buNone/>
            </a:pPr>
            <a:r>
              <a:rPr lang="en-US" sz="1250" b="1" dirty="0">
                <a:solidFill>
                  <a:srgbClr val="1E5B5E"/>
                </a:solidFill>
                <a:latin typeface="Georgia" pitchFamily="34" charset="0"/>
                <a:ea typeface="Georgia" pitchFamily="34" charset="-122"/>
                <a:cs typeface="Georgia" pitchFamily="34" charset="-120"/>
              </a:rPr>
              <a:t>Quasi-centralised</a:t>
            </a:r>
            <a:endParaRPr lang="en-US" sz="1250" dirty="0"/>
          </a:p>
        </p:txBody>
      </p:sp>
      <p:sp>
        <p:nvSpPr>
          <p:cNvPr id="18" name="Text 16"/>
          <p:cNvSpPr/>
          <p:nvPr/>
        </p:nvSpPr>
        <p:spPr>
          <a:xfrm>
            <a:off x="2286000" y="3154680"/>
            <a:ext cx="1298448" cy="1280160"/>
          </a:xfrm>
          <a:prstGeom prst="rect">
            <a:avLst/>
          </a:prstGeom>
          <a:noFill/>
          <a:ln/>
        </p:spPr>
        <p:txBody>
          <a:bodyPr wrap="square" lIns="0" tIns="0" rIns="0" bIns="0" rtlCol="0" anchor="t"/>
          <a:lstStyle/>
          <a:p>
            <a:pPr marL="0" indent="0">
              <a:buNone/>
            </a:pPr>
            <a:r>
              <a:rPr lang="en-US" sz="1100" dirty="0">
                <a:solidFill>
                  <a:srgbClr val="1F1D1A"/>
                </a:solidFill>
                <a:latin typeface="Calibri" pitchFamily="34" charset="0"/>
                <a:ea typeface="Calibri" pitchFamily="34" charset="-122"/>
                <a:cs typeface="Calibri" pitchFamily="34" charset="-120"/>
              </a:rPr>
              <a:t>EU recognition of 'adequate' partner laws</a:t>
            </a:r>
            <a:endParaRPr lang="en-US" sz="1100" dirty="0"/>
          </a:p>
        </p:txBody>
      </p:sp>
      <p:sp>
        <p:nvSpPr>
          <p:cNvPr id="19" name="Shape 17"/>
          <p:cNvSpPr/>
          <p:nvPr/>
        </p:nvSpPr>
        <p:spPr>
          <a:xfrm>
            <a:off x="3803904" y="2011680"/>
            <a:ext cx="1508760" cy="1920240"/>
          </a:xfrm>
          <a:prstGeom prst="rect">
            <a:avLst/>
          </a:prstGeom>
          <a:solidFill>
            <a:srgbClr val="FFFFFF"/>
          </a:solidFill>
          <a:ln w="12700">
            <a:solidFill>
              <a:srgbClr val="D9E0DC"/>
            </a:solidFill>
            <a:prstDash val="solid"/>
          </a:ln>
        </p:spPr>
        <p:txBody>
          <a:bodyPr/>
          <a:lstStyle/>
          <a:p>
            <a:endParaRPr lang="en-JP"/>
          </a:p>
        </p:txBody>
      </p:sp>
      <p:sp>
        <p:nvSpPr>
          <p:cNvPr id="20" name="Shape 18"/>
          <p:cNvSpPr/>
          <p:nvPr/>
        </p:nvSpPr>
        <p:spPr>
          <a:xfrm>
            <a:off x="3803904" y="2011680"/>
            <a:ext cx="1508760" cy="457200"/>
          </a:xfrm>
          <a:prstGeom prst="rect">
            <a:avLst/>
          </a:prstGeom>
          <a:solidFill>
            <a:srgbClr val="7BA05B"/>
          </a:solidFill>
          <a:ln w="12700">
            <a:solidFill>
              <a:srgbClr val="7BA05B"/>
            </a:solidFill>
            <a:prstDash val="solid"/>
          </a:ln>
        </p:spPr>
        <p:txBody>
          <a:bodyPr/>
          <a:lstStyle/>
          <a:p>
            <a:endParaRPr lang="en-JP"/>
          </a:p>
        </p:txBody>
      </p:sp>
      <p:sp>
        <p:nvSpPr>
          <p:cNvPr id="21" name="Text 19"/>
          <p:cNvSpPr/>
          <p:nvPr/>
        </p:nvSpPr>
        <p:spPr>
          <a:xfrm>
            <a:off x="3803904" y="2011680"/>
            <a:ext cx="150876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Ch 5</a:t>
            </a:r>
            <a:endParaRPr lang="en-US" sz="1300" dirty="0"/>
          </a:p>
        </p:txBody>
      </p:sp>
      <p:sp>
        <p:nvSpPr>
          <p:cNvPr id="22" name="Text 20"/>
          <p:cNvSpPr/>
          <p:nvPr/>
        </p:nvSpPr>
        <p:spPr>
          <a:xfrm>
            <a:off x="3913632" y="2560320"/>
            <a:ext cx="1298448" cy="548640"/>
          </a:xfrm>
          <a:prstGeom prst="rect">
            <a:avLst/>
          </a:prstGeom>
          <a:noFill/>
          <a:ln/>
        </p:spPr>
        <p:txBody>
          <a:bodyPr wrap="square" lIns="0" tIns="0" rIns="0" bIns="0" rtlCol="0" anchor="ctr"/>
          <a:lstStyle/>
          <a:p>
            <a:pPr marL="0" indent="0">
              <a:buNone/>
            </a:pPr>
            <a:r>
              <a:rPr lang="en-US" sz="1250" b="1" dirty="0">
                <a:solidFill>
                  <a:srgbClr val="7BA05B"/>
                </a:solidFill>
                <a:latin typeface="Georgia" pitchFamily="34" charset="0"/>
                <a:ea typeface="Georgia" pitchFamily="34" charset="-122"/>
                <a:cs typeface="Georgia" pitchFamily="34" charset="-120"/>
              </a:rPr>
              <a:t>Federated</a:t>
            </a:r>
            <a:endParaRPr lang="en-US" sz="1250" dirty="0"/>
          </a:p>
        </p:txBody>
      </p:sp>
      <p:sp>
        <p:nvSpPr>
          <p:cNvPr id="23" name="Text 21"/>
          <p:cNvSpPr/>
          <p:nvPr/>
        </p:nvSpPr>
        <p:spPr>
          <a:xfrm>
            <a:off x="3913632" y="3154680"/>
            <a:ext cx="1298448" cy="1280160"/>
          </a:xfrm>
          <a:prstGeom prst="rect">
            <a:avLst/>
          </a:prstGeom>
          <a:noFill/>
          <a:ln/>
        </p:spPr>
        <p:txBody>
          <a:bodyPr wrap="square" lIns="0" tIns="0" rIns="0" bIns="0" rtlCol="0" anchor="t"/>
          <a:lstStyle/>
          <a:p>
            <a:pPr marL="0" indent="0">
              <a:buNone/>
            </a:pPr>
            <a:r>
              <a:rPr lang="en-US" sz="1100" dirty="0">
                <a:solidFill>
                  <a:srgbClr val="1F1D1A"/>
                </a:solidFill>
                <a:latin typeface="Calibri" pitchFamily="34" charset="0"/>
                <a:ea typeface="Calibri" pitchFamily="34" charset="-122"/>
                <a:cs typeface="Calibri" pitchFamily="34" charset="-120"/>
              </a:rPr>
              <a:t>International standards plus central authorities</a:t>
            </a:r>
            <a:endParaRPr lang="en-US" sz="1100" dirty="0"/>
          </a:p>
        </p:txBody>
      </p:sp>
      <p:sp>
        <p:nvSpPr>
          <p:cNvPr id="24" name="Shape 22"/>
          <p:cNvSpPr/>
          <p:nvPr/>
        </p:nvSpPr>
        <p:spPr>
          <a:xfrm>
            <a:off x="5431536" y="2011680"/>
            <a:ext cx="1508760" cy="1920240"/>
          </a:xfrm>
          <a:prstGeom prst="rect">
            <a:avLst/>
          </a:prstGeom>
          <a:solidFill>
            <a:srgbClr val="FFFFFF"/>
          </a:solidFill>
          <a:ln w="12700">
            <a:solidFill>
              <a:srgbClr val="D9E0DC"/>
            </a:solidFill>
            <a:prstDash val="solid"/>
          </a:ln>
        </p:spPr>
        <p:txBody>
          <a:bodyPr/>
          <a:lstStyle/>
          <a:p>
            <a:endParaRPr lang="en-JP"/>
          </a:p>
        </p:txBody>
      </p:sp>
      <p:sp>
        <p:nvSpPr>
          <p:cNvPr id="25" name="Shape 23"/>
          <p:cNvSpPr/>
          <p:nvPr/>
        </p:nvSpPr>
        <p:spPr>
          <a:xfrm>
            <a:off x="5431536" y="2011680"/>
            <a:ext cx="1508760" cy="457200"/>
          </a:xfrm>
          <a:prstGeom prst="rect">
            <a:avLst/>
          </a:prstGeom>
          <a:solidFill>
            <a:srgbClr val="7BA05B"/>
          </a:solidFill>
          <a:ln w="12700">
            <a:solidFill>
              <a:srgbClr val="7BA05B"/>
            </a:solidFill>
            <a:prstDash val="solid"/>
          </a:ln>
        </p:spPr>
        <p:txBody>
          <a:bodyPr/>
          <a:lstStyle/>
          <a:p>
            <a:endParaRPr lang="en-JP"/>
          </a:p>
        </p:txBody>
      </p:sp>
      <p:sp>
        <p:nvSpPr>
          <p:cNvPr id="26" name="Text 24"/>
          <p:cNvSpPr/>
          <p:nvPr/>
        </p:nvSpPr>
        <p:spPr>
          <a:xfrm>
            <a:off x="5431536" y="2011680"/>
            <a:ext cx="150876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Ch 6</a:t>
            </a:r>
            <a:endParaRPr lang="en-US" sz="1300" dirty="0"/>
          </a:p>
        </p:txBody>
      </p:sp>
      <p:sp>
        <p:nvSpPr>
          <p:cNvPr id="27" name="Text 25"/>
          <p:cNvSpPr/>
          <p:nvPr/>
        </p:nvSpPr>
        <p:spPr>
          <a:xfrm>
            <a:off x="5541264" y="2560320"/>
            <a:ext cx="1298448" cy="548640"/>
          </a:xfrm>
          <a:prstGeom prst="rect">
            <a:avLst/>
          </a:prstGeom>
          <a:noFill/>
          <a:ln/>
        </p:spPr>
        <p:txBody>
          <a:bodyPr wrap="square" lIns="0" tIns="0" rIns="0" bIns="0" rtlCol="0" anchor="ctr"/>
          <a:lstStyle/>
          <a:p>
            <a:pPr marL="0" indent="0">
              <a:buNone/>
            </a:pPr>
            <a:r>
              <a:rPr lang="en-US" sz="1250" b="1" dirty="0">
                <a:solidFill>
                  <a:srgbClr val="7BA05B"/>
                </a:solidFill>
                <a:latin typeface="Georgia" pitchFamily="34" charset="0"/>
                <a:ea typeface="Georgia" pitchFamily="34" charset="-122"/>
                <a:cs typeface="Georgia" pitchFamily="34" charset="-120"/>
              </a:rPr>
              <a:t>Quasi-decentralised</a:t>
            </a:r>
            <a:endParaRPr lang="en-US" sz="1250" dirty="0"/>
          </a:p>
        </p:txBody>
      </p:sp>
      <p:sp>
        <p:nvSpPr>
          <p:cNvPr id="28" name="Text 26"/>
          <p:cNvSpPr/>
          <p:nvPr/>
        </p:nvSpPr>
        <p:spPr>
          <a:xfrm>
            <a:off x="5541264" y="3154680"/>
            <a:ext cx="1298448" cy="1280160"/>
          </a:xfrm>
          <a:prstGeom prst="rect">
            <a:avLst/>
          </a:prstGeom>
          <a:noFill/>
          <a:ln/>
        </p:spPr>
        <p:txBody>
          <a:bodyPr wrap="square" lIns="0" tIns="0" rIns="0" bIns="0" rtlCol="0" anchor="t"/>
          <a:lstStyle/>
          <a:p>
            <a:pPr marL="0" indent="0">
              <a:buNone/>
            </a:pPr>
            <a:r>
              <a:rPr lang="en-US" sz="1100" dirty="0">
                <a:solidFill>
                  <a:srgbClr val="1F1D1A"/>
                </a:solidFill>
                <a:latin typeface="Calibri" pitchFamily="34" charset="0"/>
                <a:ea typeface="Calibri" pitchFamily="34" charset="-122"/>
                <a:cs typeface="Calibri" pitchFamily="34" charset="-120"/>
              </a:rPr>
              <a:t>Treaty with procedural standards only</a:t>
            </a:r>
            <a:endParaRPr lang="en-US" sz="1100" dirty="0"/>
          </a:p>
        </p:txBody>
      </p:sp>
      <p:sp>
        <p:nvSpPr>
          <p:cNvPr id="29" name="Shape 27"/>
          <p:cNvSpPr/>
          <p:nvPr/>
        </p:nvSpPr>
        <p:spPr>
          <a:xfrm>
            <a:off x="7059168" y="2011680"/>
            <a:ext cx="1508760" cy="1920240"/>
          </a:xfrm>
          <a:prstGeom prst="rect">
            <a:avLst/>
          </a:prstGeom>
          <a:solidFill>
            <a:srgbClr val="FFFFFF"/>
          </a:solidFill>
          <a:ln w="12700">
            <a:solidFill>
              <a:srgbClr val="D9E0DC"/>
            </a:solidFill>
            <a:prstDash val="solid"/>
          </a:ln>
        </p:spPr>
        <p:txBody>
          <a:bodyPr/>
          <a:lstStyle/>
          <a:p>
            <a:endParaRPr lang="en-JP"/>
          </a:p>
        </p:txBody>
      </p:sp>
      <p:sp>
        <p:nvSpPr>
          <p:cNvPr id="30" name="Shape 28"/>
          <p:cNvSpPr/>
          <p:nvPr/>
        </p:nvSpPr>
        <p:spPr>
          <a:xfrm>
            <a:off x="7059168" y="2011680"/>
            <a:ext cx="1508760" cy="457200"/>
          </a:xfrm>
          <a:prstGeom prst="rect">
            <a:avLst/>
          </a:prstGeom>
          <a:solidFill>
            <a:srgbClr val="B8643A"/>
          </a:solidFill>
          <a:ln w="12700">
            <a:solidFill>
              <a:srgbClr val="B8643A"/>
            </a:solidFill>
            <a:prstDash val="solid"/>
          </a:ln>
        </p:spPr>
        <p:txBody>
          <a:bodyPr/>
          <a:lstStyle/>
          <a:p>
            <a:endParaRPr lang="en-JP"/>
          </a:p>
        </p:txBody>
      </p:sp>
      <p:sp>
        <p:nvSpPr>
          <p:cNvPr id="31" name="Text 29"/>
          <p:cNvSpPr/>
          <p:nvPr/>
        </p:nvSpPr>
        <p:spPr>
          <a:xfrm>
            <a:off x="7059168" y="2011680"/>
            <a:ext cx="150876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Ch 7</a:t>
            </a:r>
            <a:endParaRPr lang="en-US" sz="1300" dirty="0"/>
          </a:p>
        </p:txBody>
      </p:sp>
      <p:sp>
        <p:nvSpPr>
          <p:cNvPr id="32" name="Text 30"/>
          <p:cNvSpPr/>
          <p:nvPr/>
        </p:nvSpPr>
        <p:spPr>
          <a:xfrm>
            <a:off x="7168896" y="2560320"/>
            <a:ext cx="1298448" cy="548640"/>
          </a:xfrm>
          <a:prstGeom prst="rect">
            <a:avLst/>
          </a:prstGeom>
          <a:noFill/>
          <a:ln/>
        </p:spPr>
        <p:txBody>
          <a:bodyPr wrap="square" lIns="0" tIns="0" rIns="0" bIns="0" rtlCol="0" anchor="ctr"/>
          <a:lstStyle/>
          <a:p>
            <a:pPr marL="0" indent="0">
              <a:buNone/>
            </a:pPr>
            <a:r>
              <a:rPr lang="en-US" sz="1250" b="1" dirty="0">
                <a:solidFill>
                  <a:srgbClr val="B8643A"/>
                </a:solidFill>
                <a:latin typeface="Georgia" pitchFamily="34" charset="0"/>
                <a:ea typeface="Georgia" pitchFamily="34" charset="-122"/>
                <a:cs typeface="Georgia" pitchFamily="34" charset="-120"/>
              </a:rPr>
              <a:t>Decentralised</a:t>
            </a:r>
            <a:endParaRPr lang="en-US" sz="1250" dirty="0"/>
          </a:p>
        </p:txBody>
      </p:sp>
      <p:sp>
        <p:nvSpPr>
          <p:cNvPr id="33" name="Text 31"/>
          <p:cNvSpPr/>
          <p:nvPr/>
        </p:nvSpPr>
        <p:spPr>
          <a:xfrm>
            <a:off x="7168896" y="3154680"/>
            <a:ext cx="1298448" cy="1280160"/>
          </a:xfrm>
          <a:prstGeom prst="rect">
            <a:avLst/>
          </a:prstGeom>
          <a:noFill/>
          <a:ln/>
        </p:spPr>
        <p:txBody>
          <a:bodyPr wrap="square" lIns="0" tIns="0" rIns="0" bIns="0" rtlCol="0" anchor="t"/>
          <a:lstStyle/>
          <a:p>
            <a:pPr marL="0" indent="0">
              <a:buNone/>
            </a:pPr>
            <a:r>
              <a:rPr lang="en-US" sz="1100" dirty="0">
                <a:solidFill>
                  <a:srgbClr val="1F1D1A"/>
                </a:solidFill>
                <a:latin typeface="Calibri" pitchFamily="34" charset="0"/>
                <a:ea typeface="Calibri" pitchFamily="34" charset="-122"/>
                <a:cs typeface="Calibri" pitchFamily="34" charset="-120"/>
              </a:rPr>
              <a:t>Soft law; no binding treaty</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7F8F5"/>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1E5B5E"/>
          </a:solidFill>
          <a:ln w="12700">
            <a:solidFill>
              <a:srgbClr val="1E5B5E"/>
            </a:solidFill>
            <a:prstDash val="solid"/>
          </a:ln>
        </p:spPr>
        <p:txBody>
          <a:bodyPr/>
          <a:lstStyle/>
          <a:p>
            <a:endParaRPr lang="en-JP"/>
          </a:p>
        </p:txBody>
      </p:sp>
      <p:sp>
        <p:nvSpPr>
          <p:cNvPr id="3" name="Shape 1"/>
          <p:cNvSpPr/>
          <p:nvPr/>
        </p:nvSpPr>
        <p:spPr>
          <a:xfrm>
            <a:off x="0" y="109728"/>
            <a:ext cx="2926080" cy="45720"/>
          </a:xfrm>
          <a:prstGeom prst="rect">
            <a:avLst/>
          </a:prstGeom>
          <a:solidFill>
            <a:srgbClr val="7BA05B"/>
          </a:solidFill>
          <a:ln w="12700">
            <a:solidFill>
              <a:srgbClr val="7BA05B"/>
            </a:solidFill>
            <a:prstDash val="solid"/>
          </a:ln>
        </p:spPr>
        <p:txBody>
          <a:bodyPr/>
          <a:lstStyle/>
          <a:p>
            <a:endParaRPr lang="en-JP"/>
          </a:p>
        </p:txBody>
      </p:sp>
      <p:sp>
        <p:nvSpPr>
          <p:cNvPr id="4" name="Text 2"/>
          <p:cNvSpPr/>
          <p:nvPr/>
        </p:nvSpPr>
        <p:spPr>
          <a:xfrm>
            <a:off x="548640" y="320040"/>
            <a:ext cx="8046720" cy="274320"/>
          </a:xfrm>
          <a:prstGeom prst="rect">
            <a:avLst/>
          </a:prstGeom>
          <a:noFill/>
          <a:ln/>
        </p:spPr>
        <p:txBody>
          <a:bodyPr wrap="square" lIns="0" tIns="0" rIns="0" bIns="0" rtlCol="0" anchor="ctr"/>
          <a:lstStyle/>
          <a:p>
            <a:pPr marL="0" indent="0">
              <a:buNone/>
            </a:pPr>
            <a:r>
              <a:rPr lang="en-US" sz="1100" b="1" kern="0" spc="300" dirty="0">
                <a:solidFill>
                  <a:srgbClr val="B8643A"/>
                </a:solidFill>
                <a:latin typeface="Calibri" pitchFamily="34" charset="0"/>
                <a:ea typeface="Calibri" pitchFamily="34" charset="-122"/>
                <a:cs typeface="Calibri" pitchFamily="34" charset="-120"/>
              </a:rPr>
              <a:t>PART B–C · CH 3–4</a:t>
            </a:r>
            <a:endParaRPr lang="en-US" sz="1100" dirty="0"/>
          </a:p>
        </p:txBody>
      </p:sp>
      <p:sp>
        <p:nvSpPr>
          <p:cNvPr id="5" name="Text 3"/>
          <p:cNvSpPr/>
          <p:nvPr/>
        </p:nvSpPr>
        <p:spPr>
          <a:xfrm>
            <a:off x="548640" y="594360"/>
            <a:ext cx="8046720" cy="548640"/>
          </a:xfrm>
          <a:prstGeom prst="rect">
            <a:avLst/>
          </a:prstGeom>
          <a:noFill/>
          <a:ln/>
        </p:spPr>
        <p:txBody>
          <a:bodyPr wrap="square" lIns="0" tIns="0" rIns="0" bIns="0" rtlCol="0" anchor="ctr"/>
          <a:lstStyle/>
          <a:p>
            <a:pPr marL="0" indent="0">
              <a:buNone/>
            </a:pPr>
            <a:r>
              <a:rPr lang="en-US" sz="2500" b="1" dirty="0">
                <a:solidFill>
                  <a:srgbClr val="1E5B5E"/>
                </a:solidFill>
                <a:latin typeface="Georgia" pitchFamily="34" charset="0"/>
                <a:ea typeface="Georgia" pitchFamily="34" charset="-122"/>
                <a:cs typeface="Georgia" pitchFamily="34" charset="-120"/>
              </a:rPr>
              <a:t>Centralised and quasi-centralised models</a:t>
            </a:r>
            <a:endParaRPr lang="en-US" sz="2500" dirty="0"/>
          </a:p>
        </p:txBody>
      </p:sp>
      <p:sp>
        <p:nvSpPr>
          <p:cNvPr id="6" name="Text 4"/>
          <p:cNvSpPr/>
          <p:nvPr/>
        </p:nvSpPr>
        <p:spPr>
          <a:xfrm>
            <a:off x="548640" y="4709160"/>
            <a:ext cx="8046720" cy="274320"/>
          </a:xfrm>
          <a:prstGeom prst="rect">
            <a:avLst/>
          </a:prstGeom>
          <a:noFill/>
          <a:ln/>
        </p:spPr>
        <p:txBody>
          <a:bodyPr wrap="square" lIns="0" tIns="0" rIns="0" bIns="0" rtlCol="0" anchor="ctr"/>
          <a:lstStyle/>
          <a:p>
            <a:pPr marL="0" indent="0">
              <a:buNone/>
            </a:pPr>
            <a:r>
              <a:rPr lang="en-US" sz="900" dirty="0">
                <a:solidFill>
                  <a:srgbClr val="5E5C57"/>
                </a:solidFill>
                <a:latin typeface="Calibri" pitchFamily="34" charset="0"/>
                <a:ea typeface="Calibri" pitchFamily="34" charset="-122"/>
                <a:cs typeface="Calibri" pitchFamily="34" charset="-120"/>
              </a:rPr>
              <a:t>Huang &amp; Nottage — International Traceability Law (Hart, Studies in Private International Law – Asia)</a:t>
            </a:r>
            <a:endParaRPr lang="en-US" sz="900" dirty="0"/>
          </a:p>
        </p:txBody>
      </p:sp>
      <p:sp>
        <p:nvSpPr>
          <p:cNvPr id="7" name="Shape 5"/>
          <p:cNvSpPr/>
          <p:nvPr/>
        </p:nvSpPr>
        <p:spPr>
          <a:xfrm>
            <a:off x="548640" y="1280160"/>
            <a:ext cx="3840480" cy="3246120"/>
          </a:xfrm>
          <a:prstGeom prst="rect">
            <a:avLst/>
          </a:prstGeom>
          <a:solidFill>
            <a:srgbClr val="FFFFFF"/>
          </a:solidFill>
          <a:ln w="12700">
            <a:solidFill>
              <a:srgbClr val="D9E0DC"/>
            </a:solidFill>
            <a:prstDash val="solid"/>
          </a:ln>
        </p:spPr>
        <p:txBody>
          <a:bodyPr/>
          <a:lstStyle/>
          <a:p>
            <a:endParaRPr lang="en-JP"/>
          </a:p>
        </p:txBody>
      </p:sp>
      <p:sp>
        <p:nvSpPr>
          <p:cNvPr id="8" name="Shape 6"/>
          <p:cNvSpPr/>
          <p:nvPr/>
        </p:nvSpPr>
        <p:spPr>
          <a:xfrm>
            <a:off x="548640" y="1280160"/>
            <a:ext cx="73152" cy="3246120"/>
          </a:xfrm>
          <a:prstGeom prst="rect">
            <a:avLst/>
          </a:prstGeom>
          <a:solidFill>
            <a:srgbClr val="1E5B5E"/>
          </a:solidFill>
          <a:ln w="12700">
            <a:solidFill>
              <a:srgbClr val="1E5B5E"/>
            </a:solidFill>
            <a:prstDash val="solid"/>
          </a:ln>
        </p:spPr>
        <p:txBody>
          <a:bodyPr/>
          <a:lstStyle/>
          <a:p>
            <a:endParaRPr lang="en-JP"/>
          </a:p>
        </p:txBody>
      </p:sp>
      <p:sp>
        <p:nvSpPr>
          <p:cNvPr id="9" name="Text 7"/>
          <p:cNvSpPr/>
          <p:nvPr/>
        </p:nvSpPr>
        <p:spPr>
          <a:xfrm>
            <a:off x="777240" y="1371600"/>
            <a:ext cx="3474720" cy="384048"/>
          </a:xfrm>
          <a:prstGeom prst="rect">
            <a:avLst/>
          </a:prstGeom>
          <a:noFill/>
          <a:ln/>
        </p:spPr>
        <p:txBody>
          <a:bodyPr wrap="square" lIns="0" tIns="0" rIns="0" bIns="0" rtlCol="0" anchor="ctr"/>
          <a:lstStyle/>
          <a:p>
            <a:pPr marL="0" indent="0">
              <a:buNone/>
            </a:pPr>
            <a:r>
              <a:rPr lang="en-US" sz="1400" b="1" dirty="0">
                <a:solidFill>
                  <a:srgbClr val="1E5B5E"/>
                </a:solidFill>
                <a:latin typeface="Georgia" pitchFamily="34" charset="0"/>
                <a:ea typeface="Georgia" pitchFamily="34" charset="-122"/>
                <a:cs typeface="Georgia" pitchFamily="34" charset="-120"/>
              </a:rPr>
              <a:t>Centralised (Ch 3)</a:t>
            </a:r>
            <a:endParaRPr lang="en-US" sz="1400" dirty="0"/>
          </a:p>
        </p:txBody>
      </p:sp>
      <p:sp>
        <p:nvSpPr>
          <p:cNvPr id="10" name="Text 8"/>
          <p:cNvSpPr/>
          <p:nvPr/>
        </p:nvSpPr>
        <p:spPr>
          <a:xfrm>
            <a:off x="777240" y="1783080"/>
            <a:ext cx="3474720" cy="2651760"/>
          </a:xfrm>
          <a:prstGeom prst="rect">
            <a:avLst/>
          </a:prstGeom>
          <a:noFill/>
          <a:ln/>
        </p:spPr>
        <p:txBody>
          <a:bodyPr wrap="square" lIns="0" tIns="0" rIns="0" bIns="0" rtlCol="0" anchor="t"/>
          <a:lstStyle/>
          <a:p>
            <a:pPr marL="0" indent="0">
              <a:spcAft>
                <a:spcPts val="600"/>
              </a:spcAft>
              <a:buNone/>
            </a:pPr>
            <a:r>
              <a:rPr lang="en-US" sz="1200" dirty="0">
                <a:solidFill>
                  <a:srgbClr val="1F1D1A"/>
                </a:solidFill>
                <a:latin typeface="Calibri" pitchFamily="34" charset="0"/>
                <a:ea typeface="Calibri" pitchFamily="34" charset="-122"/>
                <a:cs typeface="Calibri" pitchFamily="34" charset="-120"/>
              </a:rPr>
              <a:t>EU: the consumption market sets substantive DPP standards for all value-chain participants worldwide, with textiles and other products to follow under the Ecodesign Regulation.</a:t>
            </a:r>
            <a:endParaRPr lang="en-US" sz="1200" dirty="0"/>
          </a:p>
          <a:p>
            <a:pPr marL="0" indent="0">
              <a:spcAft>
                <a:spcPts val="600"/>
              </a:spcAft>
              <a:buNone/>
            </a:pPr>
            <a:r>
              <a:rPr lang="en-US" sz="1200" dirty="0">
                <a:solidFill>
                  <a:srgbClr val="1F1D1A"/>
                </a:solidFill>
                <a:latin typeface="Calibri" pitchFamily="34" charset="0"/>
                <a:ea typeface="Calibri" pitchFamily="34" charset="-122"/>
                <a:cs typeface="Calibri" pitchFamily="34" charset="-120"/>
              </a:rPr>
              <a:t>China: CRM exporters must disclose to PRC authorities information including their partners' end uses.</a:t>
            </a:r>
            <a:endParaRPr lang="en-US" sz="1200" dirty="0"/>
          </a:p>
          <a:p>
            <a:pPr marL="0" indent="0">
              <a:buNone/>
            </a:pPr>
            <a:r>
              <a:rPr lang="en-US" sz="1200" b="1" dirty="0">
                <a:solidFill>
                  <a:srgbClr val="B8643A"/>
                </a:solidFill>
                <a:latin typeface="Calibri" pitchFamily="34" charset="0"/>
                <a:ea typeface="Calibri" pitchFamily="34" charset="-122"/>
                <a:cs typeface="Calibri" pitchFamily="34" charset="-120"/>
              </a:rPr>
              <a:t>Problem: one-way data flow, no interoperability, and resulting legal conflicts.</a:t>
            </a:r>
            <a:endParaRPr lang="en-US" sz="1200" dirty="0"/>
          </a:p>
        </p:txBody>
      </p:sp>
      <p:sp>
        <p:nvSpPr>
          <p:cNvPr id="11" name="Shape 9"/>
          <p:cNvSpPr/>
          <p:nvPr/>
        </p:nvSpPr>
        <p:spPr>
          <a:xfrm>
            <a:off x="4754880" y="1280160"/>
            <a:ext cx="3840480" cy="3246120"/>
          </a:xfrm>
          <a:prstGeom prst="rect">
            <a:avLst/>
          </a:prstGeom>
          <a:solidFill>
            <a:srgbClr val="FFFFFF"/>
          </a:solidFill>
          <a:ln w="12700">
            <a:solidFill>
              <a:srgbClr val="D9E0DC"/>
            </a:solidFill>
            <a:prstDash val="solid"/>
          </a:ln>
        </p:spPr>
        <p:txBody>
          <a:bodyPr/>
          <a:lstStyle/>
          <a:p>
            <a:endParaRPr lang="en-JP"/>
          </a:p>
        </p:txBody>
      </p:sp>
      <p:sp>
        <p:nvSpPr>
          <p:cNvPr id="12" name="Shape 10"/>
          <p:cNvSpPr/>
          <p:nvPr/>
        </p:nvSpPr>
        <p:spPr>
          <a:xfrm>
            <a:off x="4754880" y="1280160"/>
            <a:ext cx="73152" cy="3246120"/>
          </a:xfrm>
          <a:prstGeom prst="rect">
            <a:avLst/>
          </a:prstGeom>
          <a:solidFill>
            <a:srgbClr val="7BA05B"/>
          </a:solidFill>
          <a:ln w="12700">
            <a:solidFill>
              <a:srgbClr val="7BA05B"/>
            </a:solidFill>
            <a:prstDash val="solid"/>
          </a:ln>
        </p:spPr>
        <p:txBody>
          <a:bodyPr/>
          <a:lstStyle/>
          <a:p>
            <a:endParaRPr lang="en-JP"/>
          </a:p>
        </p:txBody>
      </p:sp>
      <p:sp>
        <p:nvSpPr>
          <p:cNvPr id="13" name="Text 11"/>
          <p:cNvSpPr/>
          <p:nvPr/>
        </p:nvSpPr>
        <p:spPr>
          <a:xfrm>
            <a:off x="4983480" y="1371600"/>
            <a:ext cx="3474720" cy="384048"/>
          </a:xfrm>
          <a:prstGeom prst="rect">
            <a:avLst/>
          </a:prstGeom>
          <a:noFill/>
          <a:ln/>
        </p:spPr>
        <p:txBody>
          <a:bodyPr wrap="square" lIns="0" tIns="0" rIns="0" bIns="0" rtlCol="0" anchor="ctr"/>
          <a:lstStyle/>
          <a:p>
            <a:pPr marL="0" indent="0">
              <a:buNone/>
            </a:pPr>
            <a:r>
              <a:rPr lang="en-US" sz="1400" b="1" dirty="0">
                <a:solidFill>
                  <a:srgbClr val="7BA05B"/>
                </a:solidFill>
                <a:latin typeface="Georgia" pitchFamily="34" charset="0"/>
                <a:ea typeface="Georgia" pitchFamily="34" charset="-122"/>
                <a:cs typeface="Georgia" pitchFamily="34" charset="-120"/>
              </a:rPr>
              <a:t>Quasi-centralised (Ch 4)</a:t>
            </a:r>
            <a:endParaRPr lang="en-US" sz="1400" dirty="0"/>
          </a:p>
        </p:txBody>
      </p:sp>
      <p:sp>
        <p:nvSpPr>
          <p:cNvPr id="14" name="Text 12"/>
          <p:cNvSpPr/>
          <p:nvPr/>
        </p:nvSpPr>
        <p:spPr>
          <a:xfrm>
            <a:off x="4983480" y="1783080"/>
            <a:ext cx="3474720" cy="2651760"/>
          </a:xfrm>
          <a:prstGeom prst="rect">
            <a:avLst/>
          </a:prstGeom>
          <a:noFill/>
          <a:ln/>
        </p:spPr>
        <p:txBody>
          <a:bodyPr wrap="square" lIns="0" tIns="0" rIns="0" bIns="0" rtlCol="0" anchor="t"/>
          <a:lstStyle/>
          <a:p>
            <a:pPr marL="0" indent="0">
              <a:spcAft>
                <a:spcPts val="600"/>
              </a:spcAft>
              <a:buNone/>
            </a:pPr>
            <a:r>
              <a:rPr lang="en-US" sz="1200" dirty="0">
                <a:solidFill>
                  <a:srgbClr val="1F1D1A"/>
                </a:solidFill>
                <a:latin typeface="Calibri" pitchFamily="34" charset="0"/>
                <a:ea typeface="Calibri" pitchFamily="34" charset="-122"/>
                <a:cs typeface="Calibri" pitchFamily="34" charset="-120"/>
              </a:rPr>
              <a:t>Mutual recognition agreements under which the EU accepts partner-state regimes as sufficiently similar, by analogy with EU privacy "adequacy" decisions such as Japan's.</a:t>
            </a:r>
            <a:endParaRPr lang="en-US" sz="1200" dirty="0"/>
          </a:p>
          <a:p>
            <a:pPr marL="0" indent="0">
              <a:spcAft>
                <a:spcPts val="600"/>
              </a:spcAft>
              <a:buNone/>
            </a:pPr>
            <a:r>
              <a:rPr lang="en-US" sz="1200" dirty="0">
                <a:solidFill>
                  <a:srgbClr val="1F1D1A"/>
                </a:solidFill>
                <a:latin typeface="Calibri" pitchFamily="34" charset="0"/>
                <a:ea typeface="Calibri" pitchFamily="34" charset="-122"/>
                <a:cs typeface="Calibri" pitchFamily="34" charset="-120"/>
              </a:rPr>
              <a:t>Data can flow both ways, with exceptions for fraud.</a:t>
            </a:r>
            <a:endParaRPr lang="en-US" sz="1200" dirty="0"/>
          </a:p>
          <a:p>
            <a:pPr marL="0" indent="0">
              <a:buNone/>
            </a:pPr>
            <a:r>
              <a:rPr lang="en-US" sz="1200" dirty="0">
                <a:solidFill>
                  <a:srgbClr val="1F1D1A"/>
                </a:solidFill>
                <a:latin typeface="Calibri" pitchFamily="34" charset="0"/>
                <a:ea typeface="Calibri" pitchFamily="34" charset="-122"/>
                <a:cs typeface="Calibri" pitchFamily="34" charset="-120"/>
              </a:rPr>
              <a:t>The EU may give foreign authorities' findings anything from no deference to full deference.</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7F8F5"/>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1E5B5E"/>
          </a:solidFill>
          <a:ln w="12700">
            <a:solidFill>
              <a:srgbClr val="1E5B5E"/>
            </a:solidFill>
            <a:prstDash val="solid"/>
          </a:ln>
        </p:spPr>
        <p:txBody>
          <a:bodyPr/>
          <a:lstStyle/>
          <a:p>
            <a:endParaRPr lang="en-JP"/>
          </a:p>
        </p:txBody>
      </p:sp>
      <p:sp>
        <p:nvSpPr>
          <p:cNvPr id="3" name="Shape 1"/>
          <p:cNvSpPr/>
          <p:nvPr/>
        </p:nvSpPr>
        <p:spPr>
          <a:xfrm>
            <a:off x="0" y="109728"/>
            <a:ext cx="2926080" cy="45720"/>
          </a:xfrm>
          <a:prstGeom prst="rect">
            <a:avLst/>
          </a:prstGeom>
          <a:solidFill>
            <a:srgbClr val="7BA05B"/>
          </a:solidFill>
          <a:ln w="12700">
            <a:solidFill>
              <a:srgbClr val="7BA05B"/>
            </a:solidFill>
            <a:prstDash val="solid"/>
          </a:ln>
        </p:spPr>
        <p:txBody>
          <a:bodyPr/>
          <a:lstStyle/>
          <a:p>
            <a:endParaRPr lang="en-JP"/>
          </a:p>
        </p:txBody>
      </p:sp>
      <p:sp>
        <p:nvSpPr>
          <p:cNvPr id="4" name="Text 2"/>
          <p:cNvSpPr/>
          <p:nvPr/>
        </p:nvSpPr>
        <p:spPr>
          <a:xfrm>
            <a:off x="548640" y="320040"/>
            <a:ext cx="8046720" cy="274320"/>
          </a:xfrm>
          <a:prstGeom prst="rect">
            <a:avLst/>
          </a:prstGeom>
          <a:noFill/>
          <a:ln/>
        </p:spPr>
        <p:txBody>
          <a:bodyPr wrap="square" lIns="0" tIns="0" rIns="0" bIns="0" rtlCol="0" anchor="ctr"/>
          <a:lstStyle/>
          <a:p>
            <a:pPr marL="0" indent="0">
              <a:buNone/>
            </a:pPr>
            <a:r>
              <a:rPr lang="en-US" sz="1100" b="1" kern="0" spc="300" dirty="0">
                <a:solidFill>
                  <a:srgbClr val="B8643A"/>
                </a:solidFill>
                <a:latin typeface="Calibri" pitchFamily="34" charset="0"/>
                <a:ea typeface="Calibri" pitchFamily="34" charset="-122"/>
                <a:cs typeface="Calibri" pitchFamily="34" charset="-120"/>
              </a:rPr>
              <a:t>PART C · CH 5–7</a:t>
            </a:r>
            <a:endParaRPr lang="en-US" sz="1100" dirty="0"/>
          </a:p>
        </p:txBody>
      </p:sp>
      <p:sp>
        <p:nvSpPr>
          <p:cNvPr id="5" name="Text 3"/>
          <p:cNvSpPr/>
          <p:nvPr/>
        </p:nvSpPr>
        <p:spPr>
          <a:xfrm>
            <a:off x="548640" y="594360"/>
            <a:ext cx="8046720" cy="548640"/>
          </a:xfrm>
          <a:prstGeom prst="rect">
            <a:avLst/>
          </a:prstGeom>
          <a:noFill/>
          <a:ln/>
        </p:spPr>
        <p:txBody>
          <a:bodyPr wrap="square" lIns="0" tIns="0" rIns="0" bIns="0" rtlCol="0" anchor="ctr"/>
          <a:lstStyle/>
          <a:p>
            <a:pPr marL="0" indent="0">
              <a:buNone/>
            </a:pPr>
            <a:r>
              <a:rPr lang="en-US" sz="2500" b="1" dirty="0">
                <a:solidFill>
                  <a:srgbClr val="1E5B5E"/>
                </a:solidFill>
                <a:latin typeface="Georgia" pitchFamily="34" charset="0"/>
                <a:ea typeface="Georgia" pitchFamily="34" charset="-122"/>
                <a:cs typeface="Georgia" pitchFamily="34" charset="-120"/>
              </a:rPr>
              <a:t>Towards decentralisation</a:t>
            </a:r>
            <a:endParaRPr lang="en-US" sz="2500" dirty="0"/>
          </a:p>
        </p:txBody>
      </p:sp>
      <p:sp>
        <p:nvSpPr>
          <p:cNvPr id="6" name="Text 4"/>
          <p:cNvSpPr/>
          <p:nvPr/>
        </p:nvSpPr>
        <p:spPr>
          <a:xfrm>
            <a:off x="548640" y="4709160"/>
            <a:ext cx="8046720" cy="274320"/>
          </a:xfrm>
          <a:prstGeom prst="rect">
            <a:avLst/>
          </a:prstGeom>
          <a:noFill/>
          <a:ln/>
        </p:spPr>
        <p:txBody>
          <a:bodyPr wrap="square" lIns="0" tIns="0" rIns="0" bIns="0" rtlCol="0" anchor="ctr"/>
          <a:lstStyle/>
          <a:p>
            <a:pPr marL="0" indent="0">
              <a:buNone/>
            </a:pPr>
            <a:r>
              <a:rPr lang="en-US" sz="900" dirty="0">
                <a:solidFill>
                  <a:srgbClr val="5E5C57"/>
                </a:solidFill>
                <a:latin typeface="Calibri" pitchFamily="34" charset="0"/>
                <a:ea typeface="Calibri" pitchFamily="34" charset="-122"/>
                <a:cs typeface="Calibri" pitchFamily="34" charset="-120"/>
              </a:rPr>
              <a:t>Huang &amp; Nottage — International Traceability Law (Hart, Studies in Private International Law – Asia)</a:t>
            </a:r>
            <a:endParaRPr lang="en-US" sz="900" dirty="0"/>
          </a:p>
        </p:txBody>
      </p:sp>
      <p:sp>
        <p:nvSpPr>
          <p:cNvPr id="7" name="Shape 5"/>
          <p:cNvSpPr/>
          <p:nvPr/>
        </p:nvSpPr>
        <p:spPr>
          <a:xfrm>
            <a:off x="548640" y="1280160"/>
            <a:ext cx="2514600" cy="2743200"/>
          </a:xfrm>
          <a:prstGeom prst="rect">
            <a:avLst/>
          </a:prstGeom>
          <a:solidFill>
            <a:srgbClr val="FFFFFF"/>
          </a:solidFill>
          <a:ln w="12700">
            <a:solidFill>
              <a:srgbClr val="D9E0DC"/>
            </a:solidFill>
            <a:prstDash val="solid"/>
          </a:ln>
        </p:spPr>
        <p:txBody>
          <a:bodyPr/>
          <a:lstStyle/>
          <a:p>
            <a:endParaRPr lang="en-JP"/>
          </a:p>
        </p:txBody>
      </p:sp>
      <p:sp>
        <p:nvSpPr>
          <p:cNvPr id="8" name="Shape 6"/>
          <p:cNvSpPr/>
          <p:nvPr/>
        </p:nvSpPr>
        <p:spPr>
          <a:xfrm>
            <a:off x="548640" y="1280160"/>
            <a:ext cx="73152" cy="2743200"/>
          </a:xfrm>
          <a:prstGeom prst="rect">
            <a:avLst/>
          </a:prstGeom>
          <a:solidFill>
            <a:srgbClr val="1E5B5E"/>
          </a:solidFill>
          <a:ln w="12700">
            <a:solidFill>
              <a:srgbClr val="1E5B5E"/>
            </a:solidFill>
            <a:prstDash val="solid"/>
          </a:ln>
        </p:spPr>
        <p:txBody>
          <a:bodyPr/>
          <a:lstStyle/>
          <a:p>
            <a:endParaRPr lang="en-JP"/>
          </a:p>
        </p:txBody>
      </p:sp>
      <p:sp>
        <p:nvSpPr>
          <p:cNvPr id="9" name="Text 7"/>
          <p:cNvSpPr/>
          <p:nvPr/>
        </p:nvSpPr>
        <p:spPr>
          <a:xfrm>
            <a:off x="777240" y="1371600"/>
            <a:ext cx="2148840" cy="384048"/>
          </a:xfrm>
          <a:prstGeom prst="rect">
            <a:avLst/>
          </a:prstGeom>
          <a:noFill/>
          <a:ln/>
        </p:spPr>
        <p:txBody>
          <a:bodyPr wrap="square" lIns="0" tIns="0" rIns="0" bIns="0" rtlCol="0" anchor="ctr"/>
          <a:lstStyle/>
          <a:p>
            <a:pPr marL="0" indent="0">
              <a:buNone/>
            </a:pPr>
            <a:r>
              <a:rPr lang="en-US" sz="1300" b="1" dirty="0">
                <a:solidFill>
                  <a:srgbClr val="1E5B5E"/>
                </a:solidFill>
                <a:latin typeface="Georgia" pitchFamily="34" charset="0"/>
                <a:ea typeface="Georgia" pitchFamily="34" charset="-122"/>
                <a:cs typeface="Georgia" pitchFamily="34" charset="-120"/>
              </a:rPr>
              <a:t>Federated (Ch 5)</a:t>
            </a:r>
            <a:endParaRPr lang="en-US" sz="1300" dirty="0"/>
          </a:p>
        </p:txBody>
      </p:sp>
      <p:sp>
        <p:nvSpPr>
          <p:cNvPr id="10" name="Text 8"/>
          <p:cNvSpPr/>
          <p:nvPr/>
        </p:nvSpPr>
        <p:spPr>
          <a:xfrm>
            <a:off x="777240" y="1783080"/>
            <a:ext cx="2148840" cy="2148840"/>
          </a:xfrm>
          <a:prstGeom prst="rect">
            <a:avLst/>
          </a:prstGeom>
          <a:noFill/>
          <a:ln/>
        </p:spPr>
        <p:txBody>
          <a:bodyPr wrap="square" lIns="0" tIns="0" rIns="0" bIns="0" rtlCol="0" anchor="t"/>
          <a:lstStyle/>
          <a:p>
            <a:pPr marL="0" indent="0">
              <a:buNone/>
            </a:pPr>
            <a:r>
              <a:rPr lang="en-US" sz="1150" dirty="0">
                <a:solidFill>
                  <a:srgbClr val="1F1D1A"/>
                </a:solidFill>
                <a:latin typeface="Calibri" pitchFamily="34" charset="0"/>
                <a:ea typeface="Calibri" pitchFamily="34" charset="-122"/>
                <a:cs typeface="Calibri" pitchFamily="34" charset="-120"/>
              </a:rPr>
              <a:t>Internationally agreed standards, with a central authority in each state assessing and passing on data. Analogues: CITES, Basel, Kimberley Process. Promising for defence data shared among allies such as the US, Japan and Australia.</a:t>
            </a:r>
            <a:endParaRPr lang="en-US" sz="1150" dirty="0"/>
          </a:p>
        </p:txBody>
      </p:sp>
      <p:sp>
        <p:nvSpPr>
          <p:cNvPr id="11" name="Shape 9"/>
          <p:cNvSpPr/>
          <p:nvPr/>
        </p:nvSpPr>
        <p:spPr>
          <a:xfrm>
            <a:off x="3310128" y="1280160"/>
            <a:ext cx="2514600" cy="2743200"/>
          </a:xfrm>
          <a:prstGeom prst="rect">
            <a:avLst/>
          </a:prstGeom>
          <a:solidFill>
            <a:srgbClr val="FFFFFF"/>
          </a:solidFill>
          <a:ln w="12700">
            <a:solidFill>
              <a:srgbClr val="D9E0DC"/>
            </a:solidFill>
            <a:prstDash val="solid"/>
          </a:ln>
        </p:spPr>
        <p:txBody>
          <a:bodyPr/>
          <a:lstStyle/>
          <a:p>
            <a:endParaRPr lang="en-JP"/>
          </a:p>
        </p:txBody>
      </p:sp>
      <p:sp>
        <p:nvSpPr>
          <p:cNvPr id="12" name="Shape 10"/>
          <p:cNvSpPr/>
          <p:nvPr/>
        </p:nvSpPr>
        <p:spPr>
          <a:xfrm>
            <a:off x="3310128" y="1280160"/>
            <a:ext cx="73152" cy="2743200"/>
          </a:xfrm>
          <a:prstGeom prst="rect">
            <a:avLst/>
          </a:prstGeom>
          <a:solidFill>
            <a:srgbClr val="7BA05B"/>
          </a:solidFill>
          <a:ln w="12700">
            <a:solidFill>
              <a:srgbClr val="7BA05B"/>
            </a:solidFill>
            <a:prstDash val="solid"/>
          </a:ln>
        </p:spPr>
        <p:txBody>
          <a:bodyPr/>
          <a:lstStyle/>
          <a:p>
            <a:endParaRPr lang="en-JP"/>
          </a:p>
        </p:txBody>
      </p:sp>
      <p:sp>
        <p:nvSpPr>
          <p:cNvPr id="13" name="Text 11"/>
          <p:cNvSpPr/>
          <p:nvPr/>
        </p:nvSpPr>
        <p:spPr>
          <a:xfrm>
            <a:off x="3538728" y="1371600"/>
            <a:ext cx="2148840" cy="384048"/>
          </a:xfrm>
          <a:prstGeom prst="rect">
            <a:avLst/>
          </a:prstGeom>
          <a:noFill/>
          <a:ln/>
        </p:spPr>
        <p:txBody>
          <a:bodyPr wrap="square" lIns="0" tIns="0" rIns="0" bIns="0" rtlCol="0" anchor="ctr"/>
          <a:lstStyle/>
          <a:p>
            <a:pPr marL="0" indent="0">
              <a:buNone/>
            </a:pPr>
            <a:r>
              <a:rPr lang="en-US" sz="1300" b="1" dirty="0">
                <a:solidFill>
                  <a:srgbClr val="7BA05B"/>
                </a:solidFill>
                <a:latin typeface="Georgia" pitchFamily="34" charset="0"/>
                <a:ea typeface="Georgia" pitchFamily="34" charset="-122"/>
                <a:cs typeface="Georgia" pitchFamily="34" charset="-120"/>
              </a:rPr>
              <a:t>Quasi-decentralised (6)</a:t>
            </a:r>
            <a:endParaRPr lang="en-US" sz="1300" dirty="0"/>
          </a:p>
        </p:txBody>
      </p:sp>
      <p:sp>
        <p:nvSpPr>
          <p:cNvPr id="14" name="Text 12"/>
          <p:cNvSpPr/>
          <p:nvPr/>
        </p:nvSpPr>
        <p:spPr>
          <a:xfrm>
            <a:off x="3538728" y="1783080"/>
            <a:ext cx="2148840" cy="2148840"/>
          </a:xfrm>
          <a:prstGeom prst="rect">
            <a:avLst/>
          </a:prstGeom>
          <a:noFill/>
          <a:ln/>
        </p:spPr>
        <p:txBody>
          <a:bodyPr wrap="square" lIns="0" tIns="0" rIns="0" bIns="0" rtlCol="0" anchor="t"/>
          <a:lstStyle/>
          <a:p>
            <a:pPr marL="0" indent="0">
              <a:buNone/>
            </a:pPr>
            <a:r>
              <a:rPr lang="en-US" sz="1150" dirty="0">
                <a:solidFill>
                  <a:srgbClr val="1F1D1A"/>
                </a:solidFill>
                <a:latin typeface="Calibri" pitchFamily="34" charset="0"/>
                <a:ea typeface="Calibri" pitchFamily="34" charset="-122"/>
                <a:cs typeface="Calibri" pitchFamily="34" charset="-120"/>
              </a:rPr>
              <a:t>A treaty without uniform substantive standards. With a central authority: the Apostille Convention. Without one: the New York Convention, which permits refusal for fraud, serious procedural flaws or public policy.</a:t>
            </a:r>
            <a:endParaRPr lang="en-US" sz="1150" dirty="0"/>
          </a:p>
        </p:txBody>
      </p:sp>
      <p:sp>
        <p:nvSpPr>
          <p:cNvPr id="15" name="Shape 13"/>
          <p:cNvSpPr/>
          <p:nvPr/>
        </p:nvSpPr>
        <p:spPr>
          <a:xfrm>
            <a:off x="6080760" y="1280160"/>
            <a:ext cx="2514600" cy="2743200"/>
          </a:xfrm>
          <a:prstGeom prst="rect">
            <a:avLst/>
          </a:prstGeom>
          <a:solidFill>
            <a:srgbClr val="FFFFFF"/>
          </a:solidFill>
          <a:ln w="12700">
            <a:solidFill>
              <a:srgbClr val="D9E0DC"/>
            </a:solidFill>
            <a:prstDash val="solid"/>
          </a:ln>
        </p:spPr>
        <p:txBody>
          <a:bodyPr/>
          <a:lstStyle/>
          <a:p>
            <a:endParaRPr lang="en-JP"/>
          </a:p>
        </p:txBody>
      </p:sp>
      <p:sp>
        <p:nvSpPr>
          <p:cNvPr id="16" name="Shape 14"/>
          <p:cNvSpPr/>
          <p:nvPr/>
        </p:nvSpPr>
        <p:spPr>
          <a:xfrm>
            <a:off x="6080760" y="1280160"/>
            <a:ext cx="73152" cy="2743200"/>
          </a:xfrm>
          <a:prstGeom prst="rect">
            <a:avLst/>
          </a:prstGeom>
          <a:solidFill>
            <a:srgbClr val="B8643A"/>
          </a:solidFill>
          <a:ln w="12700">
            <a:solidFill>
              <a:srgbClr val="B8643A"/>
            </a:solidFill>
            <a:prstDash val="solid"/>
          </a:ln>
        </p:spPr>
        <p:txBody>
          <a:bodyPr/>
          <a:lstStyle/>
          <a:p>
            <a:endParaRPr lang="en-JP"/>
          </a:p>
        </p:txBody>
      </p:sp>
      <p:sp>
        <p:nvSpPr>
          <p:cNvPr id="17" name="Text 15"/>
          <p:cNvSpPr/>
          <p:nvPr/>
        </p:nvSpPr>
        <p:spPr>
          <a:xfrm>
            <a:off x="6309360" y="1371600"/>
            <a:ext cx="2148840" cy="384048"/>
          </a:xfrm>
          <a:prstGeom prst="rect">
            <a:avLst/>
          </a:prstGeom>
          <a:noFill/>
          <a:ln/>
        </p:spPr>
        <p:txBody>
          <a:bodyPr wrap="square" lIns="0" tIns="0" rIns="0" bIns="0" rtlCol="0" anchor="ctr"/>
          <a:lstStyle/>
          <a:p>
            <a:pPr marL="0" indent="0">
              <a:buNone/>
            </a:pPr>
            <a:r>
              <a:rPr lang="en-US" sz="1300" b="1" dirty="0">
                <a:solidFill>
                  <a:srgbClr val="B8643A"/>
                </a:solidFill>
                <a:latin typeface="Georgia" pitchFamily="34" charset="0"/>
                <a:ea typeface="Georgia" pitchFamily="34" charset="-122"/>
                <a:cs typeface="Georgia" pitchFamily="34" charset="-120"/>
              </a:rPr>
              <a:t>Decentralised (Ch 7)</a:t>
            </a:r>
            <a:endParaRPr lang="en-US" sz="1300" dirty="0"/>
          </a:p>
        </p:txBody>
      </p:sp>
      <p:sp>
        <p:nvSpPr>
          <p:cNvPr id="18" name="Text 16"/>
          <p:cNvSpPr/>
          <p:nvPr/>
        </p:nvSpPr>
        <p:spPr>
          <a:xfrm>
            <a:off x="6309360" y="1783080"/>
            <a:ext cx="2148840" cy="2148840"/>
          </a:xfrm>
          <a:prstGeom prst="rect">
            <a:avLst/>
          </a:prstGeom>
          <a:noFill/>
          <a:ln/>
        </p:spPr>
        <p:txBody>
          <a:bodyPr wrap="square" lIns="0" tIns="0" rIns="0" bIns="0" rtlCol="0" anchor="t"/>
          <a:lstStyle/>
          <a:p>
            <a:pPr marL="0" indent="0">
              <a:buNone/>
            </a:pPr>
            <a:r>
              <a:rPr lang="en-US" sz="1150" dirty="0">
                <a:solidFill>
                  <a:srgbClr val="1F1D1A"/>
                </a:solidFill>
                <a:latin typeface="Calibri" pitchFamily="34" charset="0"/>
                <a:ea typeface="Calibri" pitchFamily="34" charset="-122"/>
                <a:cs typeface="Calibri" pitchFamily="34" charset="-120"/>
              </a:rPr>
              <a:t>No binding treaty or central authority. Draws on foreign-judgment recognition and soft law (UNCITRAL, UNECE Rec 46, ISO). An EU battery might then carry three QR codes based on EU, Chinese and Australian standards.</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06D29A5-6EE9-A331-DE24-D7320F3747A6}"/>
              </a:ext>
            </a:extLst>
          </p:cNvPr>
          <p:cNvSpPr>
            <a:spLocks noGrp="1"/>
          </p:cNvSpPr>
          <p:nvPr>
            <p:ph type="title"/>
          </p:nvPr>
        </p:nvSpPr>
        <p:spPr>
          <a:xfrm>
            <a:off x="0" y="109094"/>
            <a:ext cx="1910080" cy="2588212"/>
          </a:xfrm>
        </p:spPr>
        <p:txBody>
          <a:bodyPr/>
          <a:lstStyle/>
          <a:p>
            <a:r>
              <a:rPr lang="en-US" sz="1800" b="1" dirty="0">
                <a:latin typeface="Georgia" panose="02040502050405020303" pitchFamily="18" charset="0"/>
                <a:cs typeface="Times New Roman" panose="02020603050405020304" pitchFamily="18" charset="0"/>
              </a:rPr>
              <a:t>International Traceability Law: </a:t>
            </a:r>
            <a:br>
              <a:rPr lang="en-US" sz="1800" dirty="0">
                <a:latin typeface="Georgia" panose="02040502050405020303" pitchFamily="18" charset="0"/>
                <a:cs typeface="Times New Roman" panose="02020603050405020304" pitchFamily="18" charset="0"/>
              </a:rPr>
            </a:br>
            <a:r>
              <a:rPr lang="en-US" sz="1800" dirty="0">
                <a:latin typeface="Georgia" panose="02040502050405020303" pitchFamily="18" charset="0"/>
                <a:cs typeface="Times New Roman" panose="02020603050405020304" pitchFamily="18" charset="0"/>
              </a:rPr>
              <a:t>Addressing legal conflicts to access verifiable data in international value chains</a:t>
            </a:r>
          </a:p>
        </p:txBody>
      </p:sp>
      <p:graphicFrame>
        <p:nvGraphicFramePr>
          <p:cNvPr id="2" name="Content Placeholder 1">
            <a:extLst>
              <a:ext uri="{FF2B5EF4-FFF2-40B4-BE49-F238E27FC236}">
                <a16:creationId xmlns:a16="http://schemas.microsoft.com/office/drawing/2014/main" id="{431CB3AE-9434-2242-333E-495FF9A29016}"/>
              </a:ext>
            </a:extLst>
          </p:cNvPr>
          <p:cNvGraphicFramePr>
            <a:graphicFrameLocks noGrp="1"/>
          </p:cNvGraphicFramePr>
          <p:nvPr>
            <p:ph idx="1"/>
            <p:extLst>
              <p:ext uri="{D42A27DB-BD31-4B8C-83A1-F6EECF244321}">
                <p14:modId xmlns:p14="http://schemas.microsoft.com/office/powerpoint/2010/main" val="1839617165"/>
              </p:ext>
            </p:extLst>
          </p:nvPr>
        </p:nvGraphicFramePr>
        <p:xfrm>
          <a:off x="1209041" y="27992"/>
          <a:ext cx="9514718" cy="49228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3AD22DE-90C7-4E71-EC9B-DFD629B65E5C}"/>
              </a:ext>
            </a:extLst>
          </p:cNvPr>
          <p:cNvSpPr txBox="1"/>
          <p:nvPr/>
        </p:nvSpPr>
        <p:spPr>
          <a:xfrm>
            <a:off x="6291938" y="1217838"/>
            <a:ext cx="2491740" cy="55399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000" dirty="0">
                <a:latin typeface="Times New Roman" panose="02020603050405020304" pitchFamily="18" charset="0"/>
                <a:cs typeface="Times New Roman" panose="02020603050405020304" pitchFamily="18" charset="0"/>
              </a:rPr>
              <a:t>e.g. The EU General Data Protection Regulation Adequacy Decision with Japan, the EU conflict minerals regulation</a:t>
            </a:r>
            <a:endParaRPr lang="en-AU" sz="1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CE6BAB5B-285E-AD20-A022-EF39C5746E8E}"/>
              </a:ext>
            </a:extLst>
          </p:cNvPr>
          <p:cNvSpPr txBox="1"/>
          <p:nvPr/>
        </p:nvSpPr>
        <p:spPr>
          <a:xfrm>
            <a:off x="6283229" y="1919118"/>
            <a:ext cx="2491740" cy="86177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000" dirty="0">
                <a:latin typeface="Times New Roman" panose="02020603050405020304" pitchFamily="18" charset="0"/>
                <a:cs typeface="Times New Roman" panose="02020603050405020304" pitchFamily="18" charset="0"/>
              </a:rPr>
              <a:t>e.g. The</a:t>
            </a:r>
            <a:r>
              <a:rPr lang="en-AU" sz="1000" dirty="0">
                <a:latin typeface="Times New Roman" panose="02020603050405020304" pitchFamily="18" charset="0"/>
                <a:cs typeface="Times New Roman" panose="02020603050405020304" pitchFamily="18" charset="0"/>
              </a:rPr>
              <a:t> CITES</a:t>
            </a:r>
            <a:r>
              <a:rPr lang="en-AU" sz="1000" b="1" dirty="0">
                <a:latin typeface="Times New Roman" panose="02020603050405020304" pitchFamily="18" charset="0"/>
                <a:cs typeface="Times New Roman" panose="02020603050405020304" pitchFamily="18" charset="0"/>
              </a:rPr>
              <a:t> </a:t>
            </a:r>
            <a:r>
              <a:rPr lang="en-AU" sz="1000" dirty="0">
                <a:latin typeface="Times New Roman" panose="02020603050405020304" pitchFamily="18" charset="0"/>
                <a:cs typeface="Times New Roman" panose="02020603050405020304" pitchFamily="18" charset="0"/>
              </a:rPr>
              <a:t>Convention to trace endangered species</a:t>
            </a:r>
            <a:r>
              <a:rPr lang="en-AU" sz="1000" b="1" dirty="0">
                <a:latin typeface="Times New Roman" panose="02020603050405020304" pitchFamily="18" charset="0"/>
                <a:cs typeface="Times New Roman" panose="02020603050405020304" pitchFamily="18" charset="0"/>
              </a:rPr>
              <a:t>,</a:t>
            </a:r>
            <a:r>
              <a:rPr lang="en-US" sz="1000" dirty="0">
                <a:latin typeface="Times New Roman" panose="02020603050405020304" pitchFamily="18" charset="0"/>
                <a:cs typeface="Times New Roman" panose="02020603050405020304" pitchFamily="18" charset="0"/>
              </a:rPr>
              <a:t> the Cape Town </a:t>
            </a:r>
            <a:r>
              <a:rPr lang="en-AU" sz="1000" dirty="0">
                <a:latin typeface="Times New Roman" panose="02020603050405020304" pitchFamily="18" charset="0"/>
                <a:cs typeface="Times New Roman" panose="02020603050405020304" pitchFamily="18" charset="0"/>
              </a:rPr>
              <a:t>Convention to trace international interests in mobile equipment, the Basel Convention to trace hazardous goods </a:t>
            </a:r>
          </a:p>
        </p:txBody>
      </p:sp>
      <p:sp>
        <p:nvSpPr>
          <p:cNvPr id="7" name="TextBox 6">
            <a:extLst>
              <a:ext uri="{FF2B5EF4-FFF2-40B4-BE49-F238E27FC236}">
                <a16:creationId xmlns:a16="http://schemas.microsoft.com/office/drawing/2014/main" id="{11703470-3C5B-87B0-156F-128D899D29D8}"/>
              </a:ext>
            </a:extLst>
          </p:cNvPr>
          <p:cNvSpPr txBox="1"/>
          <p:nvPr/>
        </p:nvSpPr>
        <p:spPr>
          <a:xfrm>
            <a:off x="6283229" y="2851195"/>
            <a:ext cx="2491740"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000" dirty="0" err="1">
                <a:latin typeface="Times New Roman" panose="02020603050405020304" pitchFamily="18" charset="0"/>
                <a:cs typeface="Times New Roman" panose="02020603050405020304" pitchFamily="18" charset="0"/>
              </a:rPr>
              <a:t>e.g.The</a:t>
            </a:r>
            <a:r>
              <a:rPr lang="en-US" sz="1000" dirty="0">
                <a:latin typeface="Times New Roman" panose="02020603050405020304" pitchFamily="18" charset="0"/>
                <a:cs typeface="Times New Roman" panose="02020603050405020304" pitchFamily="18" charset="0"/>
              </a:rPr>
              <a:t> New York Convention to trace and recognize foreign a</a:t>
            </a:r>
            <a:r>
              <a:rPr lang="en-AU" sz="1000" dirty="0">
                <a:latin typeface="Times New Roman" panose="02020603050405020304" pitchFamily="18" charset="0"/>
                <a:cs typeface="Times New Roman" panose="02020603050405020304" pitchFamily="18" charset="0"/>
              </a:rPr>
              <a:t>rbitral awards; the Apostille Convention to trace foreign public documents</a:t>
            </a:r>
          </a:p>
        </p:txBody>
      </p:sp>
      <p:sp>
        <p:nvSpPr>
          <p:cNvPr id="8" name="TextBox 7">
            <a:extLst>
              <a:ext uri="{FF2B5EF4-FFF2-40B4-BE49-F238E27FC236}">
                <a16:creationId xmlns:a16="http://schemas.microsoft.com/office/drawing/2014/main" id="{D8AD28E7-D16A-96A6-ABFB-DF7ED6BCC797}"/>
              </a:ext>
            </a:extLst>
          </p:cNvPr>
          <p:cNvSpPr txBox="1"/>
          <p:nvPr/>
        </p:nvSpPr>
        <p:spPr>
          <a:xfrm>
            <a:off x="6291938" y="3700364"/>
            <a:ext cx="2491740"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000" dirty="0">
                <a:latin typeface="Times New Roman" panose="02020603050405020304" pitchFamily="18" charset="0"/>
                <a:cs typeface="Times New Roman" panose="02020603050405020304" pitchFamily="18" charset="0"/>
              </a:rPr>
              <a:t>e.g. Australian common law to recognize and enforce foreign judgments</a:t>
            </a:r>
            <a:endParaRPr lang="en-AU" sz="1000" dirty="0">
              <a:latin typeface="Times New Roman" panose="02020603050405020304" pitchFamily="18" charset="0"/>
              <a:cs typeface="Times New Roman" panose="02020603050405020304" pitchFamily="18" charset="0"/>
            </a:endParaRPr>
          </a:p>
        </p:txBody>
      </p:sp>
      <p:sp>
        <p:nvSpPr>
          <p:cNvPr id="9" name="Left Brace 8">
            <a:extLst>
              <a:ext uri="{FF2B5EF4-FFF2-40B4-BE49-F238E27FC236}">
                <a16:creationId xmlns:a16="http://schemas.microsoft.com/office/drawing/2014/main" id="{3C49FC68-071D-558B-D1CE-7EA742B7360E}"/>
              </a:ext>
            </a:extLst>
          </p:cNvPr>
          <p:cNvSpPr/>
          <p:nvPr/>
        </p:nvSpPr>
        <p:spPr>
          <a:xfrm>
            <a:off x="2570203" y="1519642"/>
            <a:ext cx="168737" cy="2438400"/>
          </a:xfrm>
          <a:prstGeom prst="leftBrace">
            <a:avLst>
              <a:gd name="adj1" fmla="val 8333"/>
              <a:gd name="adj2" fmla="val 50357"/>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dirty="0"/>
          </a:p>
        </p:txBody>
      </p:sp>
      <p:sp>
        <p:nvSpPr>
          <p:cNvPr id="11" name="TextBox 10">
            <a:extLst>
              <a:ext uri="{FF2B5EF4-FFF2-40B4-BE49-F238E27FC236}">
                <a16:creationId xmlns:a16="http://schemas.microsoft.com/office/drawing/2014/main" id="{7B74FE3E-48E4-4DB0-ACAC-0C696E454206}"/>
              </a:ext>
            </a:extLst>
          </p:cNvPr>
          <p:cNvSpPr txBox="1"/>
          <p:nvPr/>
        </p:nvSpPr>
        <p:spPr>
          <a:xfrm>
            <a:off x="1452880" y="2697306"/>
            <a:ext cx="1118111" cy="1015663"/>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Interoperability by Mutual or Unilateral Recognition </a:t>
            </a:r>
          </a:p>
          <a:p>
            <a:r>
              <a:rPr lang="en-US" sz="1000" dirty="0">
                <a:latin typeface="Times New Roman" panose="02020603050405020304" pitchFamily="18" charset="0"/>
                <a:cs typeface="Times New Roman" panose="02020603050405020304" pitchFamily="18" charset="0"/>
              </a:rPr>
              <a:t>of Foreign Law/Practice</a:t>
            </a:r>
            <a:endParaRPr lang="en-AU" sz="1000" dirty="0">
              <a:latin typeface="Times New Roman" panose="02020603050405020304" pitchFamily="18" charset="0"/>
              <a:cs typeface="Times New Roman" panose="02020603050405020304" pitchFamily="18" charset="0"/>
            </a:endParaRPr>
          </a:p>
        </p:txBody>
      </p:sp>
      <p:cxnSp>
        <p:nvCxnSpPr>
          <p:cNvPr id="12" name="Straight Arrow Connector 11">
            <a:extLst>
              <a:ext uri="{FF2B5EF4-FFF2-40B4-BE49-F238E27FC236}">
                <a16:creationId xmlns:a16="http://schemas.microsoft.com/office/drawing/2014/main" id="{8E072FD3-FF8B-DC20-08EC-44B29C368A16}"/>
              </a:ext>
            </a:extLst>
          </p:cNvPr>
          <p:cNvCxnSpPr>
            <a:cxnSpLocks/>
          </p:cNvCxnSpPr>
          <p:nvPr/>
        </p:nvCxnSpPr>
        <p:spPr>
          <a:xfrm>
            <a:off x="6156954" y="809893"/>
            <a:ext cx="12627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53EDE63-30DB-C97F-2A1C-A693B84A2BB0}"/>
              </a:ext>
            </a:extLst>
          </p:cNvPr>
          <p:cNvCxnSpPr>
            <a:cxnSpLocks/>
          </p:cNvCxnSpPr>
          <p:nvPr/>
        </p:nvCxnSpPr>
        <p:spPr>
          <a:xfrm>
            <a:off x="6170018" y="1519642"/>
            <a:ext cx="12627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D59E2CE7-D735-E331-65E0-9EA5F8308E8E}"/>
              </a:ext>
            </a:extLst>
          </p:cNvPr>
          <p:cNvCxnSpPr>
            <a:cxnSpLocks/>
          </p:cNvCxnSpPr>
          <p:nvPr/>
        </p:nvCxnSpPr>
        <p:spPr>
          <a:xfrm>
            <a:off x="6165152" y="2230916"/>
            <a:ext cx="12627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D71FBC0E-A928-8E2D-2880-5A7144BA7AA8}"/>
              </a:ext>
            </a:extLst>
          </p:cNvPr>
          <p:cNvCxnSpPr>
            <a:cxnSpLocks/>
          </p:cNvCxnSpPr>
          <p:nvPr/>
        </p:nvCxnSpPr>
        <p:spPr>
          <a:xfrm>
            <a:off x="6161303" y="2991802"/>
            <a:ext cx="12627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04F3331D-F2F4-C0AA-70E6-4E1D710EE020}"/>
              </a:ext>
            </a:extLst>
          </p:cNvPr>
          <p:cNvCxnSpPr>
            <a:cxnSpLocks/>
          </p:cNvCxnSpPr>
          <p:nvPr/>
        </p:nvCxnSpPr>
        <p:spPr>
          <a:xfrm>
            <a:off x="6170015" y="3790356"/>
            <a:ext cx="12627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317A4774-8F80-92C1-4109-EB1EA0A32A24}"/>
              </a:ext>
            </a:extLst>
          </p:cNvPr>
          <p:cNvSpPr txBox="1"/>
          <p:nvPr/>
        </p:nvSpPr>
        <p:spPr>
          <a:xfrm>
            <a:off x="6291938" y="621305"/>
            <a:ext cx="2491740"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000" dirty="0">
                <a:latin typeface="Times New Roman" panose="02020603050405020304" pitchFamily="18" charset="0"/>
                <a:cs typeface="Times New Roman" panose="02020603050405020304" pitchFamily="18" charset="0"/>
              </a:rPr>
              <a:t>e.g. The China Processing Power Model and the EU Consumption Market Model</a:t>
            </a:r>
            <a:endParaRPr lang="en-AU"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5679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solidFill>
          <a:srgbClr val="F7F8F5"/>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1E5B5E"/>
          </a:solidFill>
          <a:ln w="12700">
            <a:solidFill>
              <a:srgbClr val="1E5B5E"/>
            </a:solidFill>
            <a:prstDash val="solid"/>
          </a:ln>
        </p:spPr>
        <p:txBody>
          <a:bodyPr/>
          <a:lstStyle/>
          <a:p>
            <a:endParaRPr lang="en-JP"/>
          </a:p>
        </p:txBody>
      </p:sp>
      <p:sp>
        <p:nvSpPr>
          <p:cNvPr id="3" name="Shape 1"/>
          <p:cNvSpPr/>
          <p:nvPr/>
        </p:nvSpPr>
        <p:spPr>
          <a:xfrm>
            <a:off x="0" y="109728"/>
            <a:ext cx="2926080" cy="45720"/>
          </a:xfrm>
          <a:prstGeom prst="rect">
            <a:avLst/>
          </a:prstGeom>
          <a:solidFill>
            <a:srgbClr val="7BA05B"/>
          </a:solidFill>
          <a:ln w="12700">
            <a:solidFill>
              <a:srgbClr val="7BA05B"/>
            </a:solidFill>
            <a:prstDash val="solid"/>
          </a:ln>
        </p:spPr>
        <p:txBody>
          <a:bodyPr/>
          <a:lstStyle/>
          <a:p>
            <a:endParaRPr lang="en-JP"/>
          </a:p>
        </p:txBody>
      </p:sp>
      <p:sp>
        <p:nvSpPr>
          <p:cNvPr id="4" name="Text 2"/>
          <p:cNvSpPr/>
          <p:nvPr/>
        </p:nvSpPr>
        <p:spPr>
          <a:xfrm>
            <a:off x="548640" y="320040"/>
            <a:ext cx="8046720" cy="274320"/>
          </a:xfrm>
          <a:prstGeom prst="rect">
            <a:avLst/>
          </a:prstGeom>
          <a:noFill/>
          <a:ln/>
        </p:spPr>
        <p:txBody>
          <a:bodyPr wrap="square" lIns="0" tIns="0" rIns="0" bIns="0" rtlCol="0" anchor="ctr"/>
          <a:lstStyle/>
          <a:p>
            <a:pPr marL="0" indent="0">
              <a:buNone/>
            </a:pPr>
            <a:r>
              <a:rPr lang="en-US" sz="1100" b="1" kern="0" spc="300" dirty="0">
                <a:solidFill>
                  <a:srgbClr val="B8643A"/>
                </a:solidFill>
                <a:latin typeface="Calibri" pitchFamily="34" charset="0"/>
                <a:ea typeface="Calibri" pitchFamily="34" charset="-122"/>
                <a:cs typeface="Calibri" pitchFamily="34" charset="-120"/>
              </a:rPr>
              <a:t>PART D · CH 8–9</a:t>
            </a:r>
            <a:endParaRPr lang="en-US" sz="1100" dirty="0"/>
          </a:p>
        </p:txBody>
      </p:sp>
      <p:sp>
        <p:nvSpPr>
          <p:cNvPr id="5" name="Text 3"/>
          <p:cNvSpPr/>
          <p:nvPr/>
        </p:nvSpPr>
        <p:spPr>
          <a:xfrm>
            <a:off x="548640" y="594360"/>
            <a:ext cx="8046720" cy="548640"/>
          </a:xfrm>
          <a:prstGeom prst="rect">
            <a:avLst/>
          </a:prstGeom>
          <a:noFill/>
          <a:ln/>
        </p:spPr>
        <p:txBody>
          <a:bodyPr wrap="square" lIns="0" tIns="0" rIns="0" bIns="0" rtlCol="0" anchor="ctr"/>
          <a:lstStyle/>
          <a:p>
            <a:pPr marL="0" indent="0">
              <a:buNone/>
            </a:pPr>
            <a:r>
              <a:rPr lang="en-US" sz="2500" b="1" dirty="0">
                <a:solidFill>
                  <a:srgbClr val="1E5B5E"/>
                </a:solidFill>
                <a:latin typeface="Georgia" pitchFamily="34" charset="0"/>
                <a:ea typeface="Georgia" pitchFamily="34" charset="-122"/>
                <a:cs typeface="Georgia" pitchFamily="34" charset="-120"/>
              </a:rPr>
              <a:t>Private (re)ordering along value chains</a:t>
            </a:r>
            <a:endParaRPr lang="en-US" sz="2500" dirty="0"/>
          </a:p>
        </p:txBody>
      </p:sp>
      <p:sp>
        <p:nvSpPr>
          <p:cNvPr id="6" name="Text 4"/>
          <p:cNvSpPr/>
          <p:nvPr/>
        </p:nvSpPr>
        <p:spPr>
          <a:xfrm>
            <a:off x="548640" y="4709160"/>
            <a:ext cx="8046720" cy="274320"/>
          </a:xfrm>
          <a:prstGeom prst="rect">
            <a:avLst/>
          </a:prstGeom>
          <a:noFill/>
          <a:ln/>
        </p:spPr>
        <p:txBody>
          <a:bodyPr wrap="square" lIns="0" tIns="0" rIns="0" bIns="0" rtlCol="0" anchor="ctr"/>
          <a:lstStyle/>
          <a:p>
            <a:pPr marL="0" indent="0">
              <a:buNone/>
            </a:pPr>
            <a:r>
              <a:rPr lang="en-US" sz="900" dirty="0">
                <a:solidFill>
                  <a:srgbClr val="5E5C57"/>
                </a:solidFill>
                <a:latin typeface="Calibri" pitchFamily="34" charset="0"/>
                <a:ea typeface="Calibri" pitchFamily="34" charset="-122"/>
                <a:cs typeface="Calibri" pitchFamily="34" charset="-120"/>
              </a:rPr>
              <a:t>Huang &amp; Nottage — International Traceability Law (Hart, Studies in Private International Law – Asia)</a:t>
            </a:r>
            <a:endParaRPr lang="en-US" sz="900" dirty="0"/>
          </a:p>
        </p:txBody>
      </p:sp>
      <p:sp>
        <p:nvSpPr>
          <p:cNvPr id="7" name="Shape 5"/>
          <p:cNvSpPr/>
          <p:nvPr/>
        </p:nvSpPr>
        <p:spPr>
          <a:xfrm>
            <a:off x="548640" y="1335024"/>
            <a:ext cx="438912" cy="438912"/>
          </a:xfrm>
          <a:prstGeom prst="ellipse">
            <a:avLst/>
          </a:prstGeom>
          <a:solidFill>
            <a:srgbClr val="1E5B5E"/>
          </a:solidFill>
          <a:ln w="12700">
            <a:solidFill>
              <a:srgbClr val="F7F8F5"/>
            </a:solidFill>
            <a:prstDash val="solid"/>
          </a:ln>
        </p:spPr>
        <p:txBody>
          <a:bodyPr/>
          <a:lstStyle/>
          <a:p>
            <a:endParaRPr lang="en-JP"/>
          </a:p>
        </p:txBody>
      </p:sp>
      <p:sp>
        <p:nvSpPr>
          <p:cNvPr id="8" name="Text 6"/>
          <p:cNvSpPr/>
          <p:nvPr/>
        </p:nvSpPr>
        <p:spPr>
          <a:xfrm>
            <a:off x="548640" y="1335024"/>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1</a:t>
            </a:r>
            <a:endParaRPr lang="en-US" sz="1300" dirty="0"/>
          </a:p>
        </p:txBody>
      </p:sp>
      <p:sp>
        <p:nvSpPr>
          <p:cNvPr id="9" name="Text 7"/>
          <p:cNvSpPr/>
          <p:nvPr/>
        </p:nvSpPr>
        <p:spPr>
          <a:xfrm>
            <a:off x="1143000" y="1280160"/>
            <a:ext cx="2194560" cy="548640"/>
          </a:xfrm>
          <a:prstGeom prst="rect">
            <a:avLst/>
          </a:prstGeom>
          <a:noFill/>
          <a:ln/>
        </p:spPr>
        <p:txBody>
          <a:bodyPr wrap="square" lIns="0" tIns="0" rIns="0" bIns="0" rtlCol="0" anchor="ctr"/>
          <a:lstStyle/>
          <a:p>
            <a:pPr marL="0" indent="0">
              <a:buNone/>
            </a:pPr>
            <a:r>
              <a:rPr lang="en-US" sz="1350" b="1" dirty="0">
                <a:solidFill>
                  <a:srgbClr val="1E5B5E"/>
                </a:solidFill>
                <a:latin typeface="Georgia" pitchFamily="34" charset="0"/>
                <a:ea typeface="Georgia" pitchFamily="34" charset="-122"/>
                <a:cs typeface="Georgia" pitchFamily="34" charset="-120"/>
              </a:rPr>
              <a:t>Risk allocation</a:t>
            </a:r>
            <a:endParaRPr lang="en-US" sz="1350" dirty="0"/>
          </a:p>
        </p:txBody>
      </p:sp>
      <p:sp>
        <p:nvSpPr>
          <p:cNvPr id="10" name="Text 8"/>
          <p:cNvSpPr/>
          <p:nvPr/>
        </p:nvSpPr>
        <p:spPr>
          <a:xfrm>
            <a:off x="3383280" y="1280160"/>
            <a:ext cx="5212080" cy="548640"/>
          </a:xfrm>
          <a:prstGeom prst="rect">
            <a:avLst/>
          </a:prstGeom>
          <a:noFill/>
          <a:ln/>
        </p:spPr>
        <p:txBody>
          <a:bodyPr wrap="square" lIns="0" tIns="0" rIns="0" bIns="0" rtlCol="0" anchor="ctr"/>
          <a:lstStyle/>
          <a:p>
            <a:pPr marL="0" indent="0">
              <a:buNone/>
            </a:pPr>
            <a:r>
              <a:rPr lang="en-US" sz="1200" dirty="0">
                <a:solidFill>
                  <a:srgbClr val="1F1D1A"/>
                </a:solidFill>
                <a:latin typeface="Calibri" pitchFamily="34" charset="0"/>
                <a:ea typeface="Calibri" pitchFamily="34" charset="-122"/>
                <a:cs typeface="Calibri" pitchFamily="34" charset="-120"/>
              </a:rPr>
              <a:t>EU importers will seek warranties of data accuracy and indemnities for fines from upstream and downstream partners</a:t>
            </a:r>
            <a:endParaRPr lang="en-US" sz="1200" dirty="0"/>
          </a:p>
        </p:txBody>
      </p:sp>
      <p:sp>
        <p:nvSpPr>
          <p:cNvPr id="11" name="Shape 9"/>
          <p:cNvSpPr/>
          <p:nvPr/>
        </p:nvSpPr>
        <p:spPr>
          <a:xfrm>
            <a:off x="548640" y="1993392"/>
            <a:ext cx="438912" cy="438912"/>
          </a:xfrm>
          <a:prstGeom prst="ellipse">
            <a:avLst/>
          </a:prstGeom>
          <a:solidFill>
            <a:srgbClr val="1E5B5E"/>
          </a:solidFill>
          <a:ln w="12700">
            <a:solidFill>
              <a:srgbClr val="F7F8F5"/>
            </a:solidFill>
            <a:prstDash val="solid"/>
          </a:ln>
        </p:spPr>
        <p:txBody>
          <a:bodyPr/>
          <a:lstStyle/>
          <a:p>
            <a:endParaRPr lang="en-JP"/>
          </a:p>
        </p:txBody>
      </p:sp>
      <p:sp>
        <p:nvSpPr>
          <p:cNvPr id="12" name="Text 10"/>
          <p:cNvSpPr/>
          <p:nvPr/>
        </p:nvSpPr>
        <p:spPr>
          <a:xfrm>
            <a:off x="548640" y="1993392"/>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2</a:t>
            </a:r>
            <a:endParaRPr lang="en-US" sz="1300" dirty="0"/>
          </a:p>
        </p:txBody>
      </p:sp>
      <p:sp>
        <p:nvSpPr>
          <p:cNvPr id="13" name="Text 11"/>
          <p:cNvSpPr/>
          <p:nvPr/>
        </p:nvSpPr>
        <p:spPr>
          <a:xfrm>
            <a:off x="1143000" y="1938528"/>
            <a:ext cx="2194560" cy="548640"/>
          </a:xfrm>
          <a:prstGeom prst="rect">
            <a:avLst/>
          </a:prstGeom>
          <a:noFill/>
          <a:ln/>
        </p:spPr>
        <p:txBody>
          <a:bodyPr wrap="square" lIns="0" tIns="0" rIns="0" bIns="0" rtlCol="0" anchor="ctr"/>
          <a:lstStyle/>
          <a:p>
            <a:pPr marL="0" indent="0">
              <a:buNone/>
            </a:pPr>
            <a:r>
              <a:rPr lang="en-US" sz="1350" b="1" dirty="0">
                <a:solidFill>
                  <a:srgbClr val="1E5B5E"/>
                </a:solidFill>
                <a:latin typeface="Georgia" pitchFamily="34" charset="0"/>
                <a:ea typeface="Georgia" pitchFamily="34" charset="-122"/>
                <a:cs typeface="Georgia" pitchFamily="34" charset="-120"/>
              </a:rPr>
              <a:t>Drafting responses</a:t>
            </a:r>
            <a:endParaRPr lang="en-US" sz="1350" dirty="0"/>
          </a:p>
        </p:txBody>
      </p:sp>
      <p:sp>
        <p:nvSpPr>
          <p:cNvPr id="14" name="Text 12"/>
          <p:cNvSpPr/>
          <p:nvPr/>
        </p:nvSpPr>
        <p:spPr>
          <a:xfrm>
            <a:off x="3383280" y="1938528"/>
            <a:ext cx="5212080" cy="548640"/>
          </a:xfrm>
          <a:prstGeom prst="rect">
            <a:avLst/>
          </a:prstGeom>
          <a:noFill/>
          <a:ln/>
        </p:spPr>
        <p:txBody>
          <a:bodyPr wrap="square" lIns="0" tIns="0" rIns="0" bIns="0" rtlCol="0" anchor="ctr"/>
          <a:lstStyle/>
          <a:p>
            <a:pPr marL="0" indent="0">
              <a:buNone/>
            </a:pPr>
            <a:r>
              <a:rPr lang="en-US" sz="1200" dirty="0">
                <a:solidFill>
                  <a:srgbClr val="1F1D1A"/>
                </a:solidFill>
                <a:latin typeface="Calibri" pitchFamily="34" charset="0"/>
                <a:ea typeface="Calibri" pitchFamily="34" charset="-122"/>
                <a:cs typeface="Calibri" pitchFamily="34" charset="-120"/>
              </a:rPr>
              <a:t>Eg hardship clauses if EU standards change? subject to bargaining power </a:t>
            </a:r>
            <a:r>
              <a:rPr lang="en-US" sz="1200" dirty="0" err="1">
                <a:solidFill>
                  <a:srgbClr val="1F1D1A"/>
                </a:solidFill>
                <a:latin typeface="Calibri" pitchFamily="34" charset="0"/>
                <a:ea typeface="Calibri" pitchFamily="34" charset="-122"/>
                <a:cs typeface="Calibri" pitchFamily="34" charset="-120"/>
              </a:rPr>
              <a:t>etc</a:t>
            </a:r>
            <a:endParaRPr lang="en-US" sz="1200" dirty="0"/>
          </a:p>
        </p:txBody>
      </p:sp>
      <p:sp>
        <p:nvSpPr>
          <p:cNvPr id="15" name="Shape 13"/>
          <p:cNvSpPr/>
          <p:nvPr/>
        </p:nvSpPr>
        <p:spPr>
          <a:xfrm>
            <a:off x="548640" y="2651760"/>
            <a:ext cx="438912" cy="438912"/>
          </a:xfrm>
          <a:prstGeom prst="ellipse">
            <a:avLst/>
          </a:prstGeom>
          <a:solidFill>
            <a:srgbClr val="1E5B5E"/>
          </a:solidFill>
          <a:ln w="12700">
            <a:solidFill>
              <a:srgbClr val="F7F8F5"/>
            </a:solidFill>
            <a:prstDash val="solid"/>
          </a:ln>
        </p:spPr>
        <p:txBody>
          <a:bodyPr/>
          <a:lstStyle/>
          <a:p>
            <a:endParaRPr lang="en-JP"/>
          </a:p>
        </p:txBody>
      </p:sp>
      <p:sp>
        <p:nvSpPr>
          <p:cNvPr id="16" name="Text 14"/>
          <p:cNvSpPr/>
          <p:nvPr/>
        </p:nvSpPr>
        <p:spPr>
          <a:xfrm>
            <a:off x="548640" y="2651760"/>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3</a:t>
            </a:r>
            <a:endParaRPr lang="en-US" sz="1300" dirty="0"/>
          </a:p>
        </p:txBody>
      </p:sp>
      <p:sp>
        <p:nvSpPr>
          <p:cNvPr id="17" name="Text 15"/>
          <p:cNvSpPr/>
          <p:nvPr/>
        </p:nvSpPr>
        <p:spPr>
          <a:xfrm>
            <a:off x="1143000" y="2596896"/>
            <a:ext cx="2194560" cy="548640"/>
          </a:xfrm>
          <a:prstGeom prst="rect">
            <a:avLst/>
          </a:prstGeom>
          <a:noFill/>
          <a:ln/>
        </p:spPr>
        <p:txBody>
          <a:bodyPr wrap="square" lIns="0" tIns="0" rIns="0" bIns="0" rtlCol="0" anchor="ctr"/>
          <a:lstStyle/>
          <a:p>
            <a:pPr marL="0" indent="0">
              <a:buNone/>
            </a:pPr>
            <a:r>
              <a:rPr lang="en-US" sz="1350" b="1" dirty="0">
                <a:solidFill>
                  <a:srgbClr val="1E5B5E"/>
                </a:solidFill>
                <a:latin typeface="Georgia" pitchFamily="34" charset="0"/>
                <a:ea typeface="Georgia" pitchFamily="34" charset="-122"/>
                <a:cs typeface="Georgia" pitchFamily="34" charset="-120"/>
              </a:rPr>
              <a:t>Governing law</a:t>
            </a:r>
            <a:endParaRPr lang="en-US" sz="1350" dirty="0"/>
          </a:p>
        </p:txBody>
      </p:sp>
      <p:sp>
        <p:nvSpPr>
          <p:cNvPr id="18" name="Text 16"/>
          <p:cNvSpPr/>
          <p:nvPr/>
        </p:nvSpPr>
        <p:spPr>
          <a:xfrm>
            <a:off x="3383280" y="2596896"/>
            <a:ext cx="5212080" cy="548640"/>
          </a:xfrm>
          <a:prstGeom prst="rect">
            <a:avLst/>
          </a:prstGeom>
          <a:noFill/>
          <a:ln/>
        </p:spPr>
        <p:txBody>
          <a:bodyPr wrap="square" lIns="0" tIns="0" rIns="0" bIns="0" rtlCol="0" anchor="ctr"/>
          <a:lstStyle/>
          <a:p>
            <a:pPr marL="0" indent="0">
              <a:buNone/>
            </a:pPr>
            <a:r>
              <a:rPr lang="en-US" sz="1200" dirty="0">
                <a:solidFill>
                  <a:srgbClr val="1F1D1A"/>
                </a:solidFill>
                <a:latin typeface="Calibri" pitchFamily="34" charset="0"/>
                <a:ea typeface="Calibri" pitchFamily="34" charset="-122"/>
                <a:cs typeface="Calibri" pitchFamily="34" charset="-120"/>
              </a:rPr>
              <a:t>Eg the UNIDROIT Principles of International Commercial Contracts as applied ‘lex </a:t>
            </a:r>
            <a:r>
              <a:rPr lang="en-US" sz="1200" dirty="0" err="1">
                <a:solidFill>
                  <a:srgbClr val="1F1D1A"/>
                </a:solidFill>
                <a:latin typeface="Calibri" pitchFamily="34" charset="0"/>
                <a:ea typeface="Calibri" pitchFamily="34" charset="-122"/>
                <a:cs typeface="Calibri" pitchFamily="34" charset="-120"/>
              </a:rPr>
              <a:t>mercatoria</a:t>
            </a:r>
            <a:r>
              <a:rPr lang="en-US" sz="1200" dirty="0">
                <a:solidFill>
                  <a:srgbClr val="1F1D1A"/>
                </a:solidFill>
                <a:latin typeface="Calibri" pitchFamily="34" charset="0"/>
                <a:ea typeface="Calibri" pitchFamily="34" charset="-122"/>
                <a:cs typeface="Calibri" pitchFamily="34" charset="-120"/>
              </a:rPr>
              <a:t>’? Which common law courts generally will not apply so combine with …</a:t>
            </a:r>
            <a:endParaRPr lang="en-US" sz="1200" dirty="0"/>
          </a:p>
        </p:txBody>
      </p:sp>
      <p:sp>
        <p:nvSpPr>
          <p:cNvPr id="19" name="Shape 17"/>
          <p:cNvSpPr/>
          <p:nvPr/>
        </p:nvSpPr>
        <p:spPr>
          <a:xfrm>
            <a:off x="548640" y="3310128"/>
            <a:ext cx="438912" cy="438912"/>
          </a:xfrm>
          <a:prstGeom prst="ellipse">
            <a:avLst/>
          </a:prstGeom>
          <a:solidFill>
            <a:srgbClr val="B8643A"/>
          </a:solidFill>
          <a:ln w="12700">
            <a:solidFill>
              <a:srgbClr val="F7F8F5"/>
            </a:solidFill>
            <a:prstDash val="solid"/>
          </a:ln>
        </p:spPr>
        <p:txBody>
          <a:bodyPr/>
          <a:lstStyle/>
          <a:p>
            <a:endParaRPr lang="en-JP"/>
          </a:p>
        </p:txBody>
      </p:sp>
      <p:sp>
        <p:nvSpPr>
          <p:cNvPr id="20" name="Text 18"/>
          <p:cNvSpPr/>
          <p:nvPr/>
        </p:nvSpPr>
        <p:spPr>
          <a:xfrm>
            <a:off x="548640" y="3310128"/>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4</a:t>
            </a:r>
            <a:endParaRPr lang="en-US" sz="1300" dirty="0"/>
          </a:p>
        </p:txBody>
      </p:sp>
      <p:sp>
        <p:nvSpPr>
          <p:cNvPr id="21" name="Text 19"/>
          <p:cNvSpPr/>
          <p:nvPr/>
        </p:nvSpPr>
        <p:spPr>
          <a:xfrm>
            <a:off x="1143000" y="3255264"/>
            <a:ext cx="2194560" cy="548640"/>
          </a:xfrm>
          <a:prstGeom prst="rect">
            <a:avLst/>
          </a:prstGeom>
          <a:noFill/>
          <a:ln/>
        </p:spPr>
        <p:txBody>
          <a:bodyPr wrap="square" lIns="0" tIns="0" rIns="0" bIns="0" rtlCol="0" anchor="ctr"/>
          <a:lstStyle/>
          <a:p>
            <a:pPr marL="0" indent="0">
              <a:buNone/>
            </a:pPr>
            <a:r>
              <a:rPr lang="en-US" sz="1350" b="1" dirty="0">
                <a:solidFill>
                  <a:srgbClr val="1E5B5E"/>
                </a:solidFill>
                <a:latin typeface="Georgia" pitchFamily="34" charset="0"/>
                <a:ea typeface="Georgia" pitchFamily="34" charset="-122"/>
                <a:cs typeface="Georgia" pitchFamily="34" charset="-120"/>
              </a:rPr>
              <a:t>Arbitration</a:t>
            </a:r>
            <a:endParaRPr lang="en-US" sz="1350" dirty="0"/>
          </a:p>
        </p:txBody>
      </p:sp>
      <p:sp>
        <p:nvSpPr>
          <p:cNvPr id="22" name="Text 20"/>
          <p:cNvSpPr/>
          <p:nvPr/>
        </p:nvSpPr>
        <p:spPr>
          <a:xfrm>
            <a:off x="3383280" y="3255264"/>
            <a:ext cx="5212080" cy="548640"/>
          </a:xfrm>
          <a:prstGeom prst="rect">
            <a:avLst/>
          </a:prstGeom>
          <a:noFill/>
          <a:ln/>
        </p:spPr>
        <p:txBody>
          <a:bodyPr wrap="square" lIns="0" tIns="0" rIns="0" bIns="0" rtlCol="0" anchor="ctr"/>
          <a:lstStyle/>
          <a:p>
            <a:pPr marL="0" indent="0">
              <a:buNone/>
            </a:pPr>
            <a:r>
              <a:rPr lang="en-US" sz="1200" dirty="0">
                <a:solidFill>
                  <a:srgbClr val="1F1D1A"/>
                </a:solidFill>
                <a:latin typeface="Calibri" pitchFamily="34" charset="0"/>
                <a:ea typeface="Calibri" pitchFamily="34" charset="-122"/>
                <a:cs typeface="Calibri" pitchFamily="34" charset="-120"/>
              </a:rPr>
              <a:t>Also: better enforceability, neutrality, flexibility and confidentiality. BUT costs &amp; delays; which seat, rules (SIAC &gt; HKIAC? ICC?) and (multi-competency?) arbitrators?</a:t>
            </a:r>
            <a:endParaRPr lang="en-US" sz="1200" dirty="0"/>
          </a:p>
        </p:txBody>
      </p:sp>
      <p:sp>
        <p:nvSpPr>
          <p:cNvPr id="23" name="Shape 21"/>
          <p:cNvSpPr/>
          <p:nvPr/>
        </p:nvSpPr>
        <p:spPr>
          <a:xfrm>
            <a:off x="548640" y="3968496"/>
            <a:ext cx="438912" cy="438912"/>
          </a:xfrm>
          <a:prstGeom prst="ellipse">
            <a:avLst/>
          </a:prstGeom>
          <a:solidFill>
            <a:srgbClr val="B8643A"/>
          </a:solidFill>
          <a:ln w="12700">
            <a:solidFill>
              <a:srgbClr val="F7F8F5"/>
            </a:solidFill>
            <a:prstDash val="solid"/>
          </a:ln>
        </p:spPr>
        <p:txBody>
          <a:bodyPr/>
          <a:lstStyle/>
          <a:p>
            <a:endParaRPr lang="en-JP"/>
          </a:p>
        </p:txBody>
      </p:sp>
      <p:sp>
        <p:nvSpPr>
          <p:cNvPr id="24" name="Text 22"/>
          <p:cNvSpPr/>
          <p:nvPr/>
        </p:nvSpPr>
        <p:spPr>
          <a:xfrm>
            <a:off x="548640" y="3968496"/>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5</a:t>
            </a:r>
            <a:endParaRPr lang="en-US" sz="1300" dirty="0"/>
          </a:p>
        </p:txBody>
      </p:sp>
      <p:sp>
        <p:nvSpPr>
          <p:cNvPr id="25" name="Text 23"/>
          <p:cNvSpPr/>
          <p:nvPr/>
        </p:nvSpPr>
        <p:spPr>
          <a:xfrm>
            <a:off x="1143000" y="3913632"/>
            <a:ext cx="2194560" cy="548640"/>
          </a:xfrm>
          <a:prstGeom prst="rect">
            <a:avLst/>
          </a:prstGeom>
          <a:noFill/>
          <a:ln/>
        </p:spPr>
        <p:txBody>
          <a:bodyPr wrap="square" lIns="0" tIns="0" rIns="0" bIns="0" rtlCol="0" anchor="ctr"/>
          <a:lstStyle/>
          <a:p>
            <a:pPr marL="0" indent="0">
              <a:buNone/>
            </a:pPr>
            <a:r>
              <a:rPr lang="en-US" sz="1350" b="1" dirty="0">
                <a:solidFill>
                  <a:srgbClr val="1E5B5E"/>
                </a:solidFill>
                <a:latin typeface="Georgia" pitchFamily="34" charset="0"/>
                <a:ea typeface="Georgia" pitchFamily="34" charset="-122"/>
                <a:cs typeface="Georgia" pitchFamily="34" charset="-120"/>
              </a:rPr>
              <a:t>Mediation and hybrids</a:t>
            </a:r>
            <a:endParaRPr lang="en-US" sz="1350" dirty="0"/>
          </a:p>
        </p:txBody>
      </p:sp>
      <p:sp>
        <p:nvSpPr>
          <p:cNvPr id="26" name="Text 24"/>
          <p:cNvSpPr/>
          <p:nvPr/>
        </p:nvSpPr>
        <p:spPr>
          <a:xfrm>
            <a:off x="3383280" y="3913632"/>
            <a:ext cx="5212080" cy="548640"/>
          </a:xfrm>
          <a:prstGeom prst="rect">
            <a:avLst/>
          </a:prstGeom>
          <a:noFill/>
          <a:ln/>
        </p:spPr>
        <p:txBody>
          <a:bodyPr wrap="square" lIns="0" tIns="0" rIns="0" bIns="0" rtlCol="0" anchor="ctr"/>
          <a:lstStyle/>
          <a:p>
            <a:pPr marL="0" indent="0">
              <a:buNone/>
            </a:pPr>
            <a:r>
              <a:rPr lang="en-US" sz="1200" dirty="0">
                <a:solidFill>
                  <a:srgbClr val="1F1D1A"/>
                </a:solidFill>
                <a:latin typeface="Calibri" pitchFamily="34" charset="0"/>
                <a:ea typeface="Calibri" pitchFamily="34" charset="-122"/>
                <a:cs typeface="Calibri" pitchFamily="34" charset="-120"/>
              </a:rPr>
              <a:t>Roles for Arb-Med (yet mostly now ltd to PRC), Med-Arb (yet even in some common law states ltd B2B mediation experience) other ADR, especially in Asian forums?</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bg>
      <p:bgPr>
        <a:solidFill>
          <a:srgbClr val="F7F8F5"/>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1E5B5E"/>
          </a:solidFill>
          <a:ln w="12700">
            <a:solidFill>
              <a:srgbClr val="1E5B5E"/>
            </a:solidFill>
            <a:prstDash val="solid"/>
          </a:ln>
        </p:spPr>
        <p:txBody>
          <a:bodyPr/>
          <a:lstStyle/>
          <a:p>
            <a:endParaRPr lang="en-JP"/>
          </a:p>
        </p:txBody>
      </p:sp>
      <p:sp>
        <p:nvSpPr>
          <p:cNvPr id="3" name="Shape 1"/>
          <p:cNvSpPr/>
          <p:nvPr/>
        </p:nvSpPr>
        <p:spPr>
          <a:xfrm>
            <a:off x="0" y="109728"/>
            <a:ext cx="2926080" cy="45720"/>
          </a:xfrm>
          <a:prstGeom prst="rect">
            <a:avLst/>
          </a:prstGeom>
          <a:solidFill>
            <a:srgbClr val="7BA05B"/>
          </a:solidFill>
          <a:ln w="12700">
            <a:solidFill>
              <a:srgbClr val="7BA05B"/>
            </a:solidFill>
            <a:prstDash val="solid"/>
          </a:ln>
        </p:spPr>
        <p:txBody>
          <a:bodyPr/>
          <a:lstStyle/>
          <a:p>
            <a:endParaRPr lang="en-JP"/>
          </a:p>
        </p:txBody>
      </p:sp>
      <p:sp>
        <p:nvSpPr>
          <p:cNvPr id="4" name="Text 2"/>
          <p:cNvSpPr/>
          <p:nvPr/>
        </p:nvSpPr>
        <p:spPr>
          <a:xfrm>
            <a:off x="548640" y="320040"/>
            <a:ext cx="8046720" cy="274320"/>
          </a:xfrm>
          <a:prstGeom prst="rect">
            <a:avLst/>
          </a:prstGeom>
          <a:noFill/>
          <a:ln/>
        </p:spPr>
        <p:txBody>
          <a:bodyPr wrap="square" lIns="0" tIns="0" rIns="0" bIns="0" rtlCol="0" anchor="ctr"/>
          <a:lstStyle/>
          <a:p>
            <a:pPr marL="0" indent="0">
              <a:buNone/>
            </a:pPr>
            <a:r>
              <a:rPr lang="en-US" sz="1100" b="1" kern="0" spc="300" dirty="0">
                <a:solidFill>
                  <a:srgbClr val="B8643A"/>
                </a:solidFill>
                <a:latin typeface="Calibri" pitchFamily="34" charset="0"/>
                <a:ea typeface="Calibri" pitchFamily="34" charset="-122"/>
                <a:cs typeface="Calibri" pitchFamily="34" charset="-120"/>
              </a:rPr>
              <a:t>PART E · CH 10 AND KEY FEATURES</a:t>
            </a:r>
            <a:endParaRPr lang="en-US" sz="1100" dirty="0"/>
          </a:p>
        </p:txBody>
      </p:sp>
      <p:sp>
        <p:nvSpPr>
          <p:cNvPr id="5" name="Text 3"/>
          <p:cNvSpPr/>
          <p:nvPr/>
        </p:nvSpPr>
        <p:spPr>
          <a:xfrm>
            <a:off x="548640" y="594360"/>
            <a:ext cx="8046720" cy="548640"/>
          </a:xfrm>
          <a:prstGeom prst="rect">
            <a:avLst/>
          </a:prstGeom>
          <a:noFill/>
          <a:ln/>
        </p:spPr>
        <p:txBody>
          <a:bodyPr wrap="square" lIns="0" tIns="0" rIns="0" bIns="0" rtlCol="0" anchor="ctr"/>
          <a:lstStyle/>
          <a:p>
            <a:pPr marL="0" indent="0">
              <a:buNone/>
            </a:pPr>
            <a:r>
              <a:rPr lang="en-US" sz="2500" b="1" dirty="0">
                <a:solidFill>
                  <a:srgbClr val="1E5B5E"/>
                </a:solidFill>
                <a:latin typeface="Georgia" pitchFamily="34" charset="0"/>
                <a:ea typeface="Georgia" pitchFamily="34" charset="-122"/>
                <a:cs typeface="Georgia" pitchFamily="34" charset="-120"/>
              </a:rPr>
              <a:t>What the book contributes</a:t>
            </a:r>
            <a:endParaRPr lang="en-US" sz="2500" dirty="0"/>
          </a:p>
        </p:txBody>
      </p:sp>
      <p:sp>
        <p:nvSpPr>
          <p:cNvPr id="6" name="Text 4"/>
          <p:cNvSpPr/>
          <p:nvPr/>
        </p:nvSpPr>
        <p:spPr>
          <a:xfrm>
            <a:off x="548640" y="4709160"/>
            <a:ext cx="8046720" cy="274320"/>
          </a:xfrm>
          <a:prstGeom prst="rect">
            <a:avLst/>
          </a:prstGeom>
          <a:noFill/>
          <a:ln/>
        </p:spPr>
        <p:txBody>
          <a:bodyPr wrap="square" lIns="0" tIns="0" rIns="0" bIns="0" rtlCol="0" anchor="ctr"/>
          <a:lstStyle/>
          <a:p>
            <a:pPr marL="0" indent="0">
              <a:buNone/>
            </a:pPr>
            <a:r>
              <a:rPr lang="en-US" sz="900" dirty="0">
                <a:solidFill>
                  <a:srgbClr val="5E5C57"/>
                </a:solidFill>
                <a:latin typeface="Calibri" pitchFamily="34" charset="0"/>
                <a:ea typeface="Calibri" pitchFamily="34" charset="-122"/>
                <a:cs typeface="Calibri" pitchFamily="34" charset="-120"/>
              </a:rPr>
              <a:t>Huang &amp; Nottage — International Traceability Law (Hart, Studies in Private International Law – Asia)</a:t>
            </a:r>
            <a:endParaRPr lang="en-US" sz="900" dirty="0"/>
          </a:p>
        </p:txBody>
      </p:sp>
      <p:sp>
        <p:nvSpPr>
          <p:cNvPr id="7" name="Shape 5"/>
          <p:cNvSpPr/>
          <p:nvPr/>
        </p:nvSpPr>
        <p:spPr>
          <a:xfrm>
            <a:off x="548640" y="1280160"/>
            <a:ext cx="8046720" cy="914400"/>
          </a:xfrm>
          <a:prstGeom prst="rect">
            <a:avLst/>
          </a:prstGeom>
          <a:solidFill>
            <a:srgbClr val="E3ECE8"/>
          </a:solidFill>
          <a:ln w="12700">
            <a:solidFill>
              <a:srgbClr val="E3ECE8"/>
            </a:solidFill>
            <a:prstDash val="solid"/>
          </a:ln>
        </p:spPr>
        <p:txBody>
          <a:bodyPr/>
          <a:lstStyle/>
          <a:p>
            <a:endParaRPr lang="en-JP"/>
          </a:p>
        </p:txBody>
      </p:sp>
      <p:sp>
        <p:nvSpPr>
          <p:cNvPr id="8" name="Text 6"/>
          <p:cNvSpPr/>
          <p:nvPr/>
        </p:nvSpPr>
        <p:spPr>
          <a:xfrm>
            <a:off x="777240" y="1325880"/>
            <a:ext cx="7589520" cy="822960"/>
          </a:xfrm>
          <a:prstGeom prst="rect">
            <a:avLst/>
          </a:prstGeom>
          <a:noFill/>
          <a:ln/>
        </p:spPr>
        <p:txBody>
          <a:bodyPr wrap="square" lIns="0" tIns="0" rIns="0" bIns="0" rtlCol="0" anchor="ctr"/>
          <a:lstStyle/>
          <a:p>
            <a:pPr marL="0" indent="0">
              <a:buNone/>
            </a:pPr>
            <a:r>
              <a:rPr lang="en-US" sz="1300" i="1" dirty="0">
                <a:solidFill>
                  <a:srgbClr val="1E5B5E"/>
                </a:solidFill>
                <a:latin typeface="Georgia" pitchFamily="34" charset="0"/>
                <a:ea typeface="Georgia" pitchFamily="34" charset="-122"/>
                <a:cs typeface="Georgia" pitchFamily="34" charset="-120"/>
              </a:rPr>
              <a:t>The book argues, both empirically and normatively, that traceability regimes such as those for CRMs will and often should become less centralised. It moves beyond ex post conflict of laws towards ex ante regulatory interoperability.</a:t>
            </a:r>
            <a:endParaRPr lang="en-US" sz="1300" dirty="0"/>
          </a:p>
        </p:txBody>
      </p:sp>
      <p:sp>
        <p:nvSpPr>
          <p:cNvPr id="9" name="Shape 7"/>
          <p:cNvSpPr/>
          <p:nvPr/>
        </p:nvSpPr>
        <p:spPr>
          <a:xfrm>
            <a:off x="548640" y="2377440"/>
            <a:ext cx="2514600" cy="2148840"/>
          </a:xfrm>
          <a:prstGeom prst="rect">
            <a:avLst/>
          </a:prstGeom>
          <a:solidFill>
            <a:srgbClr val="FFFFFF"/>
          </a:solidFill>
          <a:ln w="12700">
            <a:solidFill>
              <a:srgbClr val="D9E0DC"/>
            </a:solidFill>
            <a:prstDash val="solid"/>
          </a:ln>
        </p:spPr>
        <p:txBody>
          <a:bodyPr/>
          <a:lstStyle/>
          <a:p>
            <a:endParaRPr lang="en-JP"/>
          </a:p>
        </p:txBody>
      </p:sp>
      <p:sp>
        <p:nvSpPr>
          <p:cNvPr id="10" name="Shape 8"/>
          <p:cNvSpPr/>
          <p:nvPr/>
        </p:nvSpPr>
        <p:spPr>
          <a:xfrm>
            <a:off x="548640" y="2377440"/>
            <a:ext cx="73152" cy="2148840"/>
          </a:xfrm>
          <a:prstGeom prst="rect">
            <a:avLst/>
          </a:prstGeom>
          <a:solidFill>
            <a:srgbClr val="1E5B5E"/>
          </a:solidFill>
          <a:ln w="12700">
            <a:solidFill>
              <a:srgbClr val="1E5B5E"/>
            </a:solidFill>
            <a:prstDash val="solid"/>
          </a:ln>
        </p:spPr>
        <p:txBody>
          <a:bodyPr/>
          <a:lstStyle/>
          <a:p>
            <a:endParaRPr lang="en-JP"/>
          </a:p>
        </p:txBody>
      </p:sp>
      <p:sp>
        <p:nvSpPr>
          <p:cNvPr id="11" name="Text 9"/>
          <p:cNvSpPr/>
          <p:nvPr/>
        </p:nvSpPr>
        <p:spPr>
          <a:xfrm>
            <a:off x="777240" y="2468880"/>
            <a:ext cx="2148840" cy="384048"/>
          </a:xfrm>
          <a:prstGeom prst="rect">
            <a:avLst/>
          </a:prstGeom>
          <a:noFill/>
          <a:ln/>
        </p:spPr>
        <p:txBody>
          <a:bodyPr wrap="square" lIns="0" tIns="0" rIns="0" bIns="0" rtlCol="0" anchor="ctr"/>
          <a:lstStyle/>
          <a:p>
            <a:pPr marL="0" indent="0">
              <a:buNone/>
            </a:pPr>
            <a:r>
              <a:rPr lang="en-US" sz="1400" b="1" dirty="0">
                <a:solidFill>
                  <a:srgbClr val="1E5B5E"/>
                </a:solidFill>
                <a:latin typeface="Georgia" pitchFamily="34" charset="0"/>
                <a:ea typeface="Georgia" pitchFamily="34" charset="-122"/>
                <a:cs typeface="Georgia" pitchFamily="34" charset="-120"/>
              </a:rPr>
              <a:t>First overview</a:t>
            </a:r>
            <a:endParaRPr lang="en-US" sz="1400" dirty="0"/>
          </a:p>
        </p:txBody>
      </p:sp>
      <p:sp>
        <p:nvSpPr>
          <p:cNvPr id="12" name="Text 10"/>
          <p:cNvSpPr/>
          <p:nvPr/>
        </p:nvSpPr>
        <p:spPr>
          <a:xfrm>
            <a:off x="777240" y="2880360"/>
            <a:ext cx="2148840" cy="1554480"/>
          </a:xfrm>
          <a:prstGeom prst="rect">
            <a:avLst/>
          </a:prstGeom>
          <a:noFill/>
          <a:ln/>
        </p:spPr>
        <p:txBody>
          <a:bodyPr wrap="square" lIns="0" tIns="0" rIns="0" bIns="0" rtlCol="0" anchor="t"/>
          <a:lstStyle/>
          <a:p>
            <a:pPr marL="0" indent="0">
              <a:buNone/>
            </a:pPr>
            <a:r>
              <a:rPr lang="en-US" sz="1150" dirty="0">
                <a:solidFill>
                  <a:srgbClr val="1F1D1A"/>
                </a:solidFill>
                <a:latin typeface="Calibri" pitchFamily="34" charset="0"/>
                <a:ea typeface="Calibri" pitchFamily="34" charset="-122"/>
                <a:cs typeface="Calibri" pitchFamily="34" charset="-120"/>
              </a:rPr>
              <a:t>Covers national, regional, multilateral and unilateral-recognition models, using analogies from private international law.</a:t>
            </a:r>
            <a:endParaRPr lang="en-US" sz="1150" dirty="0"/>
          </a:p>
        </p:txBody>
      </p:sp>
      <p:sp>
        <p:nvSpPr>
          <p:cNvPr id="13" name="Shape 11"/>
          <p:cNvSpPr/>
          <p:nvPr/>
        </p:nvSpPr>
        <p:spPr>
          <a:xfrm>
            <a:off x="3310128" y="2377440"/>
            <a:ext cx="2514600" cy="2148840"/>
          </a:xfrm>
          <a:prstGeom prst="rect">
            <a:avLst/>
          </a:prstGeom>
          <a:solidFill>
            <a:srgbClr val="FFFFFF"/>
          </a:solidFill>
          <a:ln w="12700">
            <a:solidFill>
              <a:srgbClr val="D9E0DC"/>
            </a:solidFill>
            <a:prstDash val="solid"/>
          </a:ln>
        </p:spPr>
        <p:txBody>
          <a:bodyPr/>
          <a:lstStyle/>
          <a:p>
            <a:endParaRPr lang="en-JP"/>
          </a:p>
        </p:txBody>
      </p:sp>
      <p:sp>
        <p:nvSpPr>
          <p:cNvPr id="14" name="Shape 12"/>
          <p:cNvSpPr/>
          <p:nvPr/>
        </p:nvSpPr>
        <p:spPr>
          <a:xfrm>
            <a:off x="3310128" y="2377440"/>
            <a:ext cx="73152" cy="2148840"/>
          </a:xfrm>
          <a:prstGeom prst="rect">
            <a:avLst/>
          </a:prstGeom>
          <a:solidFill>
            <a:srgbClr val="7BA05B"/>
          </a:solidFill>
          <a:ln w="12700">
            <a:solidFill>
              <a:srgbClr val="7BA05B"/>
            </a:solidFill>
            <a:prstDash val="solid"/>
          </a:ln>
        </p:spPr>
        <p:txBody>
          <a:bodyPr/>
          <a:lstStyle/>
          <a:p>
            <a:endParaRPr lang="en-JP"/>
          </a:p>
        </p:txBody>
      </p:sp>
      <p:sp>
        <p:nvSpPr>
          <p:cNvPr id="15" name="Text 13"/>
          <p:cNvSpPr/>
          <p:nvPr/>
        </p:nvSpPr>
        <p:spPr>
          <a:xfrm>
            <a:off x="3538728" y="2468880"/>
            <a:ext cx="2148840" cy="384048"/>
          </a:xfrm>
          <a:prstGeom prst="rect">
            <a:avLst/>
          </a:prstGeom>
          <a:noFill/>
          <a:ln/>
        </p:spPr>
        <p:txBody>
          <a:bodyPr wrap="square" lIns="0" tIns="0" rIns="0" bIns="0" rtlCol="0" anchor="ctr"/>
          <a:lstStyle/>
          <a:p>
            <a:pPr marL="0" indent="0">
              <a:buNone/>
            </a:pPr>
            <a:r>
              <a:rPr lang="en-US" sz="1400" b="1" dirty="0">
                <a:solidFill>
                  <a:srgbClr val="7BA05B"/>
                </a:solidFill>
                <a:latin typeface="Georgia" pitchFamily="34" charset="0"/>
                <a:ea typeface="Georgia" pitchFamily="34" charset="-122"/>
                <a:cs typeface="Georgia" pitchFamily="34" charset="-120"/>
              </a:rPr>
              <a:t>CRM focus</a:t>
            </a:r>
            <a:endParaRPr lang="en-US" sz="1400" dirty="0"/>
          </a:p>
        </p:txBody>
      </p:sp>
      <p:sp>
        <p:nvSpPr>
          <p:cNvPr id="16" name="Text 14"/>
          <p:cNvSpPr/>
          <p:nvPr/>
        </p:nvSpPr>
        <p:spPr>
          <a:xfrm>
            <a:off x="3538728" y="2880360"/>
            <a:ext cx="2148840" cy="1554480"/>
          </a:xfrm>
          <a:prstGeom prst="rect">
            <a:avLst/>
          </a:prstGeom>
          <a:noFill/>
          <a:ln/>
        </p:spPr>
        <p:txBody>
          <a:bodyPr wrap="square" lIns="0" tIns="0" rIns="0" bIns="0" rtlCol="0" anchor="t"/>
          <a:lstStyle/>
          <a:p>
            <a:pPr marL="0" indent="0">
              <a:buNone/>
            </a:pPr>
            <a:r>
              <a:rPr lang="en-US" sz="1150" dirty="0">
                <a:solidFill>
                  <a:srgbClr val="1F1D1A"/>
                </a:solidFill>
                <a:latin typeface="Calibri" pitchFamily="34" charset="0"/>
                <a:ea typeface="Calibri" pitchFamily="34" charset="-122"/>
                <a:cs typeface="Calibri" pitchFamily="34" charset="-120"/>
              </a:rPr>
              <a:t>Analyses the most developed and controversial centralised regimes: the EU Battery Regulation and China's export approvals.</a:t>
            </a:r>
            <a:endParaRPr lang="en-US" sz="1150" dirty="0"/>
          </a:p>
        </p:txBody>
      </p:sp>
      <p:sp>
        <p:nvSpPr>
          <p:cNvPr id="17" name="Shape 15"/>
          <p:cNvSpPr/>
          <p:nvPr/>
        </p:nvSpPr>
        <p:spPr>
          <a:xfrm>
            <a:off x="6080760" y="2377440"/>
            <a:ext cx="2514600" cy="2148840"/>
          </a:xfrm>
          <a:prstGeom prst="rect">
            <a:avLst/>
          </a:prstGeom>
          <a:solidFill>
            <a:srgbClr val="FFFFFF"/>
          </a:solidFill>
          <a:ln w="12700">
            <a:solidFill>
              <a:srgbClr val="D9E0DC"/>
            </a:solidFill>
            <a:prstDash val="solid"/>
          </a:ln>
        </p:spPr>
        <p:txBody>
          <a:bodyPr/>
          <a:lstStyle/>
          <a:p>
            <a:endParaRPr lang="en-JP"/>
          </a:p>
        </p:txBody>
      </p:sp>
      <p:sp>
        <p:nvSpPr>
          <p:cNvPr id="18" name="Shape 16"/>
          <p:cNvSpPr/>
          <p:nvPr/>
        </p:nvSpPr>
        <p:spPr>
          <a:xfrm>
            <a:off x="6080760" y="2377440"/>
            <a:ext cx="73152" cy="2148840"/>
          </a:xfrm>
          <a:prstGeom prst="rect">
            <a:avLst/>
          </a:prstGeom>
          <a:solidFill>
            <a:srgbClr val="B8643A"/>
          </a:solidFill>
          <a:ln w="12700">
            <a:solidFill>
              <a:srgbClr val="B8643A"/>
            </a:solidFill>
            <a:prstDash val="solid"/>
          </a:ln>
        </p:spPr>
        <p:txBody>
          <a:bodyPr/>
          <a:lstStyle/>
          <a:p>
            <a:endParaRPr lang="en-JP"/>
          </a:p>
        </p:txBody>
      </p:sp>
      <p:sp>
        <p:nvSpPr>
          <p:cNvPr id="19" name="Text 17"/>
          <p:cNvSpPr/>
          <p:nvPr/>
        </p:nvSpPr>
        <p:spPr>
          <a:xfrm>
            <a:off x="6309360" y="2468880"/>
            <a:ext cx="2148840" cy="384048"/>
          </a:xfrm>
          <a:prstGeom prst="rect">
            <a:avLst/>
          </a:prstGeom>
          <a:noFill/>
          <a:ln/>
        </p:spPr>
        <p:txBody>
          <a:bodyPr wrap="square" lIns="0" tIns="0" rIns="0" bIns="0" rtlCol="0" anchor="ctr"/>
          <a:lstStyle/>
          <a:p>
            <a:pPr marL="0" indent="0">
              <a:buNone/>
            </a:pPr>
            <a:r>
              <a:rPr lang="en-US" sz="1400" b="1" dirty="0">
                <a:solidFill>
                  <a:srgbClr val="B8643A"/>
                </a:solidFill>
                <a:latin typeface="Georgia" pitchFamily="34" charset="0"/>
                <a:ea typeface="Georgia" pitchFamily="34" charset="-122"/>
                <a:cs typeface="Georgia" pitchFamily="34" charset="-120"/>
              </a:rPr>
              <a:t>Trade corridor</a:t>
            </a:r>
            <a:endParaRPr lang="en-US" sz="1400" dirty="0"/>
          </a:p>
        </p:txBody>
      </p:sp>
      <p:sp>
        <p:nvSpPr>
          <p:cNvPr id="20" name="Text 18"/>
          <p:cNvSpPr/>
          <p:nvPr/>
        </p:nvSpPr>
        <p:spPr>
          <a:xfrm>
            <a:off x="6309360" y="2880360"/>
            <a:ext cx="2148840" cy="1554480"/>
          </a:xfrm>
          <a:prstGeom prst="rect">
            <a:avLst/>
          </a:prstGeom>
          <a:noFill/>
          <a:ln/>
        </p:spPr>
        <p:txBody>
          <a:bodyPr wrap="square" lIns="0" tIns="0" rIns="0" bIns="0" rtlCol="0" anchor="t"/>
          <a:lstStyle/>
          <a:p>
            <a:pPr marL="0" indent="0">
              <a:buNone/>
            </a:pPr>
            <a:r>
              <a:rPr lang="en-US" sz="1150" dirty="0">
                <a:solidFill>
                  <a:srgbClr val="1F1D1A"/>
                </a:solidFill>
                <a:latin typeface="Calibri" pitchFamily="34" charset="0"/>
                <a:ea typeface="Calibri" pitchFamily="34" charset="-122"/>
                <a:cs typeface="Calibri" pitchFamily="34" charset="-120"/>
              </a:rPr>
              <a:t>Australia → China/Japan → EU/US → Asia recycling, including non-state actors and contracting firms.</a:t>
            </a:r>
            <a:endParaRPr lang="en-US" sz="1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bg>
      <p:bgPr>
        <a:solidFill>
          <a:srgbClr val="F7F8F5"/>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1E5B5E"/>
          </a:solidFill>
          <a:ln w="12700">
            <a:solidFill>
              <a:srgbClr val="1E5B5E"/>
            </a:solidFill>
            <a:prstDash val="solid"/>
          </a:ln>
        </p:spPr>
        <p:txBody>
          <a:bodyPr/>
          <a:lstStyle/>
          <a:p>
            <a:endParaRPr lang="en-JP"/>
          </a:p>
        </p:txBody>
      </p:sp>
      <p:sp>
        <p:nvSpPr>
          <p:cNvPr id="3" name="Shape 1"/>
          <p:cNvSpPr/>
          <p:nvPr/>
        </p:nvSpPr>
        <p:spPr>
          <a:xfrm>
            <a:off x="0" y="109728"/>
            <a:ext cx="2926080" cy="45720"/>
          </a:xfrm>
          <a:prstGeom prst="rect">
            <a:avLst/>
          </a:prstGeom>
          <a:solidFill>
            <a:srgbClr val="7BA05B"/>
          </a:solidFill>
          <a:ln w="12700">
            <a:solidFill>
              <a:srgbClr val="7BA05B"/>
            </a:solidFill>
            <a:prstDash val="solid"/>
          </a:ln>
        </p:spPr>
        <p:txBody>
          <a:bodyPr/>
          <a:lstStyle/>
          <a:p>
            <a:endParaRPr lang="en-JP"/>
          </a:p>
        </p:txBody>
      </p:sp>
      <p:sp>
        <p:nvSpPr>
          <p:cNvPr id="4" name="Text 2"/>
          <p:cNvSpPr/>
          <p:nvPr/>
        </p:nvSpPr>
        <p:spPr>
          <a:xfrm>
            <a:off x="548640" y="320040"/>
            <a:ext cx="8046720" cy="274320"/>
          </a:xfrm>
          <a:prstGeom prst="rect">
            <a:avLst/>
          </a:prstGeom>
          <a:noFill/>
          <a:ln/>
        </p:spPr>
        <p:txBody>
          <a:bodyPr wrap="square" lIns="0" tIns="0" rIns="0" bIns="0" rtlCol="0" anchor="ctr"/>
          <a:lstStyle/>
          <a:p>
            <a:pPr marL="0" indent="0">
              <a:buNone/>
            </a:pPr>
            <a:r>
              <a:rPr lang="en-US" sz="1100" b="1" kern="0" spc="300" dirty="0">
                <a:solidFill>
                  <a:srgbClr val="FF0000"/>
                </a:solidFill>
                <a:latin typeface="Calibri" pitchFamily="34" charset="0"/>
                <a:ea typeface="Calibri" pitchFamily="34" charset="-122"/>
                <a:cs typeface="Calibri" pitchFamily="34" charset="-120"/>
              </a:rPr>
              <a:t>THE PROJECT</a:t>
            </a:r>
            <a:endParaRPr lang="en-US" sz="1100" dirty="0">
              <a:solidFill>
                <a:srgbClr val="FF0000"/>
              </a:solidFill>
            </a:endParaRPr>
          </a:p>
        </p:txBody>
      </p:sp>
      <p:sp>
        <p:nvSpPr>
          <p:cNvPr id="5" name="Text 3"/>
          <p:cNvSpPr/>
          <p:nvPr/>
        </p:nvSpPr>
        <p:spPr>
          <a:xfrm>
            <a:off x="548640" y="594360"/>
            <a:ext cx="8046720" cy="548640"/>
          </a:xfrm>
          <a:prstGeom prst="rect">
            <a:avLst/>
          </a:prstGeom>
          <a:noFill/>
          <a:ln/>
        </p:spPr>
        <p:txBody>
          <a:bodyPr wrap="square" lIns="0" tIns="0" rIns="0" bIns="0" rtlCol="0" anchor="ctr"/>
          <a:lstStyle/>
          <a:p>
            <a:pPr marL="0" indent="0">
              <a:buNone/>
            </a:pPr>
            <a:r>
              <a:rPr lang="en-US" sz="2500" b="1" dirty="0">
                <a:solidFill>
                  <a:srgbClr val="1E5B5E"/>
                </a:solidFill>
                <a:latin typeface="Georgia" pitchFamily="34" charset="0"/>
                <a:ea typeface="Georgia" pitchFamily="34" charset="-122"/>
                <a:cs typeface="Georgia" pitchFamily="34" charset="-120"/>
              </a:rPr>
              <a:t>Authors, method and audience</a:t>
            </a:r>
            <a:endParaRPr lang="en-US" sz="2500" dirty="0"/>
          </a:p>
        </p:txBody>
      </p:sp>
      <p:sp>
        <p:nvSpPr>
          <p:cNvPr id="6" name="Text 4"/>
          <p:cNvSpPr/>
          <p:nvPr/>
        </p:nvSpPr>
        <p:spPr>
          <a:xfrm>
            <a:off x="548640" y="4709160"/>
            <a:ext cx="8046720" cy="274320"/>
          </a:xfrm>
          <a:prstGeom prst="rect">
            <a:avLst/>
          </a:prstGeom>
          <a:noFill/>
          <a:ln/>
        </p:spPr>
        <p:txBody>
          <a:bodyPr wrap="square" lIns="0" tIns="0" rIns="0" bIns="0" rtlCol="0" anchor="ctr"/>
          <a:lstStyle/>
          <a:p>
            <a:pPr marL="0" indent="0">
              <a:buNone/>
            </a:pPr>
            <a:r>
              <a:rPr lang="en-US" sz="900" dirty="0">
                <a:solidFill>
                  <a:srgbClr val="5E5C57"/>
                </a:solidFill>
                <a:latin typeface="Calibri" pitchFamily="34" charset="0"/>
                <a:ea typeface="Calibri" pitchFamily="34" charset="-122"/>
                <a:cs typeface="Calibri" pitchFamily="34" charset="-120"/>
              </a:rPr>
              <a:t>Huang &amp; Nottage — International Traceability Law (Hart, Studies in Private International Law – Asia)</a:t>
            </a:r>
            <a:endParaRPr lang="en-US" sz="900" dirty="0"/>
          </a:p>
        </p:txBody>
      </p:sp>
      <p:sp>
        <p:nvSpPr>
          <p:cNvPr id="7" name="Text 5"/>
          <p:cNvSpPr/>
          <p:nvPr/>
        </p:nvSpPr>
        <p:spPr>
          <a:xfrm>
            <a:off x="548640" y="1280160"/>
            <a:ext cx="4572000" cy="329184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rgbClr val="1F1D1A"/>
                </a:solidFill>
                <a:latin typeface="Calibri" pitchFamily="34" charset="0"/>
                <a:ea typeface="Calibri" pitchFamily="34" charset="-122"/>
                <a:cs typeface="Calibri" pitchFamily="34" charset="-120"/>
              </a:rPr>
              <a:t>Huang: co-lead of the UNECE-UN/CEFACT Critical Minerals Traceability and Sustainability Project; led its 2025 White Paper on DPPs and CRMs for batteries, co-authored with Nottage</a:t>
            </a:r>
            <a:endParaRPr lang="en-US" sz="1250" dirty="0"/>
          </a:p>
          <a:p>
            <a:pPr marL="342900" indent="-342900">
              <a:spcAft>
                <a:spcPts val="600"/>
              </a:spcAft>
              <a:buSzPct val="100000"/>
              <a:buChar char="●"/>
            </a:pPr>
            <a:r>
              <a:rPr lang="en-US" sz="1250" dirty="0">
                <a:solidFill>
                  <a:srgbClr val="1F1D1A"/>
                </a:solidFill>
                <a:latin typeface="Calibri" pitchFamily="34" charset="0"/>
                <a:ea typeface="Calibri" pitchFamily="34" charset="-122"/>
                <a:cs typeface="Calibri" pitchFamily="34" charset="-120"/>
              </a:rPr>
              <a:t>Already more than 40 stakeholder interviews and workshops, including UN, OECD and the Commonwealth Secretariat</a:t>
            </a:r>
            <a:endParaRPr lang="en-US" sz="1250" dirty="0"/>
          </a:p>
          <a:p>
            <a:pPr marL="342900" indent="-342900">
              <a:spcAft>
                <a:spcPts val="600"/>
              </a:spcAft>
              <a:buSzPct val="100000"/>
              <a:buChar char="●"/>
            </a:pPr>
            <a:r>
              <a:rPr lang="en-US" sz="1250" dirty="0">
                <a:solidFill>
                  <a:srgbClr val="1F1D1A"/>
                </a:solidFill>
                <a:latin typeface="Calibri" pitchFamily="34" charset="0"/>
                <a:ea typeface="Calibri" pitchFamily="34" charset="-122"/>
                <a:cs typeface="Calibri" pitchFamily="34" charset="-120"/>
              </a:rPr>
              <a:t>Method: conceptual and doctrinal comparison, informed by scientific, business and geopolitical realities</a:t>
            </a:r>
          </a:p>
          <a:p>
            <a:pPr>
              <a:spcAft>
                <a:spcPts val="600"/>
              </a:spcAft>
              <a:buSzPct val="100000"/>
            </a:pPr>
            <a:r>
              <a:rPr lang="en-US" sz="1250" dirty="0">
                <a:solidFill>
                  <a:srgbClr val="1F1D1A"/>
                </a:solidFill>
                <a:latin typeface="Calibri" pitchFamily="34" charset="0"/>
                <a:cs typeface="Calibri" pitchFamily="34" charset="-120"/>
              </a:rPr>
              <a:t>+ Pending grant application (expanding interviews </a:t>
            </a:r>
            <a:r>
              <a:rPr lang="en-US" sz="1250" dirty="0" err="1">
                <a:solidFill>
                  <a:srgbClr val="1F1D1A"/>
                </a:solidFill>
                <a:latin typeface="Calibri" pitchFamily="34" charset="0"/>
                <a:cs typeface="Calibri" pitchFamily="34" charset="-120"/>
              </a:rPr>
              <a:t>etc</a:t>
            </a:r>
            <a:r>
              <a:rPr lang="en-US" sz="1250" dirty="0">
                <a:solidFill>
                  <a:srgbClr val="1F1D1A"/>
                </a:solidFill>
                <a:latin typeface="Calibri" pitchFamily="34" charset="0"/>
                <a:cs typeface="Calibri" pitchFamily="34" charset="-120"/>
              </a:rPr>
              <a:t>, with PhD student): Australian Research Council 3-year ”Discovery Project”, outcome announced in January 2027 …</a:t>
            </a:r>
          </a:p>
          <a:p>
            <a:pPr>
              <a:spcAft>
                <a:spcPts val="600"/>
              </a:spcAft>
              <a:buSzPct val="100000"/>
            </a:pPr>
            <a:r>
              <a:rPr lang="en-US" sz="1250" dirty="0">
                <a:solidFill>
                  <a:srgbClr val="FF0000"/>
                </a:solidFill>
                <a:latin typeface="Calibri" pitchFamily="34" charset="0"/>
                <a:cs typeface="Calibri" pitchFamily="34" charset="-120"/>
              </a:rPr>
              <a:t>… already let us know if interested in sharing experiences and views on our topics!</a:t>
            </a:r>
          </a:p>
          <a:p>
            <a:pPr>
              <a:spcAft>
                <a:spcPts val="600"/>
              </a:spcAft>
              <a:buSzPct val="100000"/>
            </a:pPr>
            <a:r>
              <a:rPr lang="en-US" sz="1250" dirty="0">
                <a:solidFill>
                  <a:srgbClr val="FF0000"/>
                </a:solidFill>
                <a:latin typeface="Calibri" pitchFamily="34" charset="0"/>
                <a:cs typeface="Calibri" pitchFamily="34" charset="-120"/>
              </a:rPr>
              <a:t>THANK YOU FOR YOUR ATTENTION &amp; INVITATION</a:t>
            </a:r>
            <a:r>
              <a:rPr lang="en-US" sz="1250" dirty="0">
                <a:solidFill>
                  <a:srgbClr val="1F1D1A"/>
                </a:solidFill>
                <a:latin typeface="Calibri" pitchFamily="34" charset="0"/>
                <a:cs typeface="Calibri" pitchFamily="34" charset="-120"/>
              </a:rPr>
              <a:t>!</a:t>
            </a:r>
            <a:endParaRPr lang="en-US" sz="1250" dirty="0"/>
          </a:p>
        </p:txBody>
      </p:sp>
      <p:sp>
        <p:nvSpPr>
          <p:cNvPr id="8" name="Shape 6"/>
          <p:cNvSpPr/>
          <p:nvPr/>
        </p:nvSpPr>
        <p:spPr>
          <a:xfrm>
            <a:off x="5486400" y="1280160"/>
            <a:ext cx="3108960" cy="960120"/>
          </a:xfrm>
          <a:prstGeom prst="rect">
            <a:avLst/>
          </a:prstGeom>
          <a:solidFill>
            <a:srgbClr val="FFFFFF"/>
          </a:solidFill>
          <a:ln w="12700">
            <a:solidFill>
              <a:srgbClr val="D9E0DC"/>
            </a:solidFill>
            <a:prstDash val="solid"/>
          </a:ln>
        </p:spPr>
        <p:txBody>
          <a:bodyPr/>
          <a:lstStyle/>
          <a:p>
            <a:endParaRPr lang="en-JP"/>
          </a:p>
        </p:txBody>
      </p:sp>
      <p:sp>
        <p:nvSpPr>
          <p:cNvPr id="9" name="Text 7"/>
          <p:cNvSpPr/>
          <p:nvPr/>
        </p:nvSpPr>
        <p:spPr>
          <a:xfrm>
            <a:off x="5669280" y="1325880"/>
            <a:ext cx="2834640" cy="548640"/>
          </a:xfrm>
          <a:prstGeom prst="rect">
            <a:avLst/>
          </a:prstGeom>
          <a:noFill/>
          <a:ln/>
        </p:spPr>
        <p:txBody>
          <a:bodyPr wrap="square" lIns="0" tIns="0" rIns="0" bIns="0" rtlCol="0" anchor="ctr"/>
          <a:lstStyle/>
          <a:p>
            <a:pPr marL="0" indent="0">
              <a:buNone/>
            </a:pPr>
            <a:r>
              <a:rPr lang="en-US" sz="2600" b="1" dirty="0">
                <a:solidFill>
                  <a:srgbClr val="1E5B5E"/>
                </a:solidFill>
                <a:latin typeface="Georgia" pitchFamily="34" charset="0"/>
                <a:ea typeface="Georgia" pitchFamily="34" charset="-122"/>
                <a:cs typeface="Georgia" pitchFamily="34" charset="-120"/>
              </a:rPr>
              <a:t>120,000</a:t>
            </a:r>
            <a:endParaRPr lang="en-US" sz="2600" dirty="0"/>
          </a:p>
        </p:txBody>
      </p:sp>
      <p:sp>
        <p:nvSpPr>
          <p:cNvPr id="10" name="Text 8"/>
          <p:cNvSpPr/>
          <p:nvPr/>
        </p:nvSpPr>
        <p:spPr>
          <a:xfrm>
            <a:off x="5669280" y="1847088"/>
            <a:ext cx="2834640" cy="320040"/>
          </a:xfrm>
          <a:prstGeom prst="rect">
            <a:avLst/>
          </a:prstGeom>
          <a:noFill/>
          <a:ln/>
        </p:spPr>
        <p:txBody>
          <a:bodyPr wrap="square" lIns="0" tIns="0" rIns="0" bIns="0" rtlCol="0" anchor="ctr"/>
          <a:lstStyle/>
          <a:p>
            <a:pPr marL="0" indent="0">
              <a:buNone/>
            </a:pPr>
            <a:r>
              <a:rPr lang="en-US" sz="1150" dirty="0">
                <a:solidFill>
                  <a:srgbClr val="5E5C57"/>
                </a:solidFill>
                <a:latin typeface="Calibri" pitchFamily="34" charset="0"/>
                <a:ea typeface="Calibri" pitchFamily="34" charset="-122"/>
                <a:cs typeface="Calibri" pitchFamily="34" charset="-120"/>
              </a:rPr>
              <a:t>words, 10 chapters</a:t>
            </a:r>
            <a:endParaRPr lang="en-US" sz="1150" dirty="0"/>
          </a:p>
        </p:txBody>
      </p:sp>
      <p:sp>
        <p:nvSpPr>
          <p:cNvPr id="11" name="Shape 9"/>
          <p:cNvSpPr/>
          <p:nvPr/>
        </p:nvSpPr>
        <p:spPr>
          <a:xfrm>
            <a:off x="5486400" y="2377440"/>
            <a:ext cx="3108960" cy="960120"/>
          </a:xfrm>
          <a:prstGeom prst="rect">
            <a:avLst/>
          </a:prstGeom>
          <a:solidFill>
            <a:srgbClr val="FFFFFF"/>
          </a:solidFill>
          <a:ln w="12700">
            <a:solidFill>
              <a:srgbClr val="D9E0DC"/>
            </a:solidFill>
            <a:prstDash val="solid"/>
          </a:ln>
        </p:spPr>
        <p:txBody>
          <a:bodyPr/>
          <a:lstStyle/>
          <a:p>
            <a:endParaRPr lang="en-JP"/>
          </a:p>
        </p:txBody>
      </p:sp>
      <p:sp>
        <p:nvSpPr>
          <p:cNvPr id="12" name="Text 10"/>
          <p:cNvSpPr/>
          <p:nvPr/>
        </p:nvSpPr>
        <p:spPr>
          <a:xfrm>
            <a:off x="5669280" y="2423160"/>
            <a:ext cx="2834640" cy="548640"/>
          </a:xfrm>
          <a:prstGeom prst="rect">
            <a:avLst/>
          </a:prstGeom>
          <a:noFill/>
          <a:ln/>
        </p:spPr>
        <p:txBody>
          <a:bodyPr wrap="square" lIns="0" tIns="0" rIns="0" bIns="0" rtlCol="0" anchor="ctr"/>
          <a:lstStyle/>
          <a:p>
            <a:pPr marL="0" indent="0">
              <a:buNone/>
            </a:pPr>
            <a:r>
              <a:rPr lang="en-US" sz="2600" b="1" dirty="0">
                <a:solidFill>
                  <a:srgbClr val="7BA05B"/>
                </a:solidFill>
                <a:latin typeface="Georgia" pitchFamily="34" charset="0"/>
                <a:ea typeface="Georgia" pitchFamily="34" charset="-122"/>
                <a:cs typeface="Georgia" pitchFamily="34" charset="-120"/>
              </a:rPr>
              <a:t>Jan 2028</a:t>
            </a:r>
            <a:endParaRPr lang="en-US" sz="2600" dirty="0"/>
          </a:p>
        </p:txBody>
      </p:sp>
      <p:sp>
        <p:nvSpPr>
          <p:cNvPr id="13" name="Text 11"/>
          <p:cNvSpPr/>
          <p:nvPr/>
        </p:nvSpPr>
        <p:spPr>
          <a:xfrm>
            <a:off x="5669280" y="2944368"/>
            <a:ext cx="2834640" cy="320040"/>
          </a:xfrm>
          <a:prstGeom prst="rect">
            <a:avLst/>
          </a:prstGeom>
          <a:noFill/>
          <a:ln/>
        </p:spPr>
        <p:txBody>
          <a:bodyPr wrap="square" lIns="0" tIns="0" rIns="0" bIns="0" rtlCol="0" anchor="ctr"/>
          <a:lstStyle/>
          <a:p>
            <a:pPr marL="0" indent="0">
              <a:buNone/>
            </a:pPr>
            <a:r>
              <a:rPr lang="en-US" sz="1150" dirty="0">
                <a:solidFill>
                  <a:srgbClr val="5E5C57"/>
                </a:solidFill>
                <a:latin typeface="Calibri" pitchFamily="34" charset="0"/>
                <a:ea typeface="Calibri" pitchFamily="34" charset="-122"/>
                <a:cs typeface="Calibri" pitchFamily="34" charset="-120"/>
              </a:rPr>
              <a:t>manuscript submission</a:t>
            </a:r>
            <a:endParaRPr lang="en-US" sz="1150" dirty="0"/>
          </a:p>
        </p:txBody>
      </p:sp>
      <p:sp>
        <p:nvSpPr>
          <p:cNvPr id="14" name="Shape 12"/>
          <p:cNvSpPr/>
          <p:nvPr/>
        </p:nvSpPr>
        <p:spPr>
          <a:xfrm>
            <a:off x="5486400" y="3474720"/>
            <a:ext cx="3108960" cy="960120"/>
          </a:xfrm>
          <a:prstGeom prst="rect">
            <a:avLst/>
          </a:prstGeom>
          <a:solidFill>
            <a:srgbClr val="FFFFFF"/>
          </a:solidFill>
          <a:ln w="12700">
            <a:solidFill>
              <a:srgbClr val="D9E0DC"/>
            </a:solidFill>
            <a:prstDash val="solid"/>
          </a:ln>
        </p:spPr>
        <p:txBody>
          <a:bodyPr/>
          <a:lstStyle/>
          <a:p>
            <a:endParaRPr lang="en-JP"/>
          </a:p>
        </p:txBody>
      </p:sp>
      <p:sp>
        <p:nvSpPr>
          <p:cNvPr id="15" name="Text 13"/>
          <p:cNvSpPr/>
          <p:nvPr/>
        </p:nvSpPr>
        <p:spPr>
          <a:xfrm>
            <a:off x="5669280" y="3520440"/>
            <a:ext cx="2834640" cy="548640"/>
          </a:xfrm>
          <a:prstGeom prst="rect">
            <a:avLst/>
          </a:prstGeom>
          <a:noFill/>
          <a:ln/>
        </p:spPr>
        <p:txBody>
          <a:bodyPr wrap="square" lIns="0" tIns="0" rIns="0" bIns="0" rtlCol="0" anchor="ctr"/>
          <a:lstStyle/>
          <a:p>
            <a:pPr marL="0" indent="0">
              <a:buNone/>
            </a:pPr>
            <a:r>
              <a:rPr lang="en-US" sz="2600" b="1" dirty="0">
                <a:latin typeface="Georgia" pitchFamily="34" charset="0"/>
                <a:ea typeface="Georgia" pitchFamily="34" charset="-122"/>
                <a:cs typeface="Georgia" pitchFamily="34" charset="-120"/>
              </a:rPr>
              <a:t>None</a:t>
            </a:r>
            <a:endParaRPr lang="en-US" sz="2600" dirty="0"/>
          </a:p>
        </p:txBody>
      </p:sp>
      <p:sp>
        <p:nvSpPr>
          <p:cNvPr id="16" name="Text 14"/>
          <p:cNvSpPr/>
          <p:nvPr/>
        </p:nvSpPr>
        <p:spPr>
          <a:xfrm>
            <a:off x="5669280" y="4041648"/>
            <a:ext cx="2834640" cy="320040"/>
          </a:xfrm>
          <a:prstGeom prst="rect">
            <a:avLst/>
          </a:prstGeom>
          <a:noFill/>
          <a:ln/>
        </p:spPr>
        <p:txBody>
          <a:bodyPr wrap="square" lIns="0" tIns="0" rIns="0" bIns="0" rtlCol="0" anchor="ctr"/>
          <a:lstStyle/>
          <a:p>
            <a:pPr marL="0" indent="0">
              <a:buNone/>
            </a:pPr>
            <a:r>
              <a:rPr lang="en-US" sz="1150" dirty="0">
                <a:solidFill>
                  <a:srgbClr val="5E5C57"/>
                </a:solidFill>
                <a:latin typeface="Calibri" pitchFamily="34" charset="0"/>
                <a:ea typeface="Calibri" pitchFamily="34" charset="-122"/>
                <a:cs typeface="Calibri" pitchFamily="34" charset="-120"/>
              </a:rPr>
              <a:t>directly competing books</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TotalTime>
  <Words>1802</Words>
  <Application>Microsoft Macintosh PowerPoint</Application>
  <PresentationFormat>On-screen Show (16:9)</PresentationFormat>
  <Paragraphs>165</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Georgia</vt:lpstr>
      <vt:lpstr>Times New Roman</vt:lpstr>
      <vt:lpstr>Office Theme</vt:lpstr>
      <vt:lpstr>“Impact of the EU’s Traceability Regulations for Japan’s EV Battery Manufacturers, Australia’s Critical Raw Materials Suppliers, Global Trade and Dispute Resolution”</vt:lpstr>
      <vt:lpstr>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International Traceability Law:  Addressing legal conflicts to access verifiable data in international value chains</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Traceability Law</dc:title>
  <dc:subject>PptxGenJS Presentation</dc:subject>
  <dc:creator>PptxGenJS</dc:creator>
  <cp:lastModifiedBy>NOTTAGE LUKE RICHARD</cp:lastModifiedBy>
  <cp:revision>6</cp:revision>
  <dcterms:created xsi:type="dcterms:W3CDTF">2026-10-23T22:34:38Z</dcterms:created>
  <dcterms:modified xsi:type="dcterms:W3CDTF">2026-10-25T05:28:50Z</dcterms:modified>
</cp:coreProperties>
</file>