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7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8"/>
    <p:restoredTop sz="94610"/>
  </p:normalViewPr>
  <p:slideViewPr>
    <p:cSldViewPr snapToGrid="0" snapToObjects="1">
      <p:cViewPr varScale="1">
        <p:scale>
          <a:sx n="121" d="100"/>
          <a:sy n="121" d="100"/>
        </p:scale>
        <p:origin x="176" y="8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C4BB04-EF49-F146-9EDD-1005EFED6C6A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76956-A4F1-4148-A538-4F7A597B87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67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srn.com/abstract=6261598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ssrn.com/abstract=4459890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640080"/>
            <a:ext cx="7680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Interface of Inquests with</a:t>
            </a:r>
            <a:endParaRPr lang="en-US" sz="360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3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Consumer Law and Policy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237744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1B4F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Takata Airbag Debacle in Australia &amp; Beyond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31520" y="3200400"/>
            <a:ext cx="2286000" cy="27432"/>
          </a:xfrm>
          <a:prstGeom prst="rect">
            <a:avLst/>
          </a:prstGeom>
          <a:solidFill>
            <a:srgbClr val="E0E0E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31520" y="3474720"/>
            <a:ext cx="7680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Luke Nottage</a:t>
            </a:r>
            <a:endParaRPr lang="en-US" sz="1800" b="1" dirty="0"/>
          </a:p>
          <a:p>
            <a:pPr marL="0" indent="0">
              <a:buNone/>
            </a:pPr>
            <a:r>
              <a:rPr lang="en-US" sz="18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Sydney &amp; University of Tokyo Law Schools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388909"/>
            <a:ext cx="5963570" cy="55536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AU" sz="1600" dirty="0"/>
              <a:t>49(3) UNSWLJ (2026) </a:t>
            </a:r>
            <a:r>
              <a:rPr lang="en-AU" sz="1600" dirty="0">
                <a:hlinkClick r:id="rId2"/>
              </a:rPr>
              <a:t>https://ssrn.com/abstract=6261598</a:t>
            </a:r>
            <a:r>
              <a:rPr lang="en-AU" sz="1600" dirty="0"/>
              <a:t> 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aph of a graph&#10;&#10;AI-generated content may be incorrect.">
            <a:extLst>
              <a:ext uri="{FF2B5EF4-FFF2-40B4-BE49-F238E27FC236}">
                <a16:creationId xmlns:a16="http://schemas.microsoft.com/office/drawing/2014/main" id="{325EC383-F2B1-30BD-38AA-2881DC60F1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324" y="333883"/>
            <a:ext cx="6428984" cy="445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0584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 The NSW Coronial Inquest </a:t>
            </a: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(2019-2021)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992066" cy="38047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Inquest into death of Mr Huy Neng Ngo (born Cambodia, migrant to Australia)</a:t>
            </a:r>
            <a:endParaRPr lang="en-US" sz="1800" dirty="0">
              <a:solidFill>
                <a:srgbClr val="FF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hearing days from </a:t>
            </a:r>
            <a:r>
              <a:rPr lang="en-US" sz="1800" u="sng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September 2019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July 2020 (despite COVID pandemic)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242-page Findings report released </a:t>
            </a:r>
            <a:r>
              <a:rPr lang="en-US" sz="1800" u="sng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November 2021</a:t>
            </a:r>
            <a:endParaRPr lang="en-US" sz="1800" u="sng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Deputy State Coroner Magistrate Elaine Truscott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Counsel Assisting: David Kell SC &amp; Ms TL Phillips (instructed by NSW Crown Solicitor's Office)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 Australia, ACCC &amp; TD all represented by senior counsel &amp; major law firms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Inquisitorial process: not litigation with ‘parties’; aimed at discovering truth; findings re cause of death + recommendations</a:t>
            </a:r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cs typeface="Calibri" pitchFamily="34" charset="-120"/>
              </a:rPr>
              <a:t>But may lead to follow-on civil or even criminal proceedings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Inquest Findings – Honda Australia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Honda's recall letters failed to convey the importance of replacing the airbag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"precautionary" language was "particularly regrettable" – suggested Honda was recalling as courtesy rather than legal requirement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 dealership delayed Mr Ngo's replacement by 3.5 months; should have accommodated earlier booking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 ceased monitoring its Salesforce system for delays from March 2017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Honda's payment structure for recall work contributed to dealer under-staffing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Coroner credited Honda's improved October 2017 recall letter as "vastly significant improvement" – but this came months after Mr Ngo's death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Findings – Regulatory Failures (1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46841" y="1042416"/>
            <a:ext cx="8387255" cy="37397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"Significant" &amp; "substantial confusion" between ACCC &amp; TD </a:t>
            </a:r>
            <a:r>
              <a:rPr lang="en-US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</a:t>
            </a:r>
            <a:r>
              <a:rPr lang="en-US" sz="18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their respective roles</a:t>
            </a:r>
            <a:endParaRPr lang="en-US" sz="1800" dirty="0">
              <a:solidFill>
                <a:srgbClr val="00B05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 claimed ACCC was "principal regulator"; ACCC's Grimwade said TD took the lead</a:t>
            </a:r>
            <a:endParaRPr lang="en-US" sz="1800" dirty="0">
              <a:solidFill>
                <a:srgbClr val="00B05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Dean Wright (former ACCC Assistant Director, whistleblower): ACCC DID have responsibility to monitor recall effectiveness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 had no systematic process to receive or review recall letters from Honda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understood TD was reviewing letters; TD said it lacked expertise to do so</a:t>
            </a:r>
            <a:endParaRPr lang="en-US" sz="1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Findings – Regulatory Failures (2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regulator raised concerns about Honda's "precautionary" language despite: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463040"/>
            <a:ext cx="76809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NRMA members' concerns raised with ACCC (September 2015)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B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Nottage's concerns re Honda recall notices raised with three senior ACCC staff (December 2015)</a:t>
            </a:r>
            <a:endParaRPr lang="en-US" sz="1800" dirty="0">
              <a:solidFill>
                <a:srgbClr val="00B05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Mazda airbag injury reported to ACCC (November 2015)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731520" y="3383280"/>
            <a:ext cx="7680960" cy="914400"/>
          </a:xfrm>
          <a:prstGeom prst="rect">
            <a:avLst/>
          </a:prstGeom>
          <a:solidFill>
            <a:srgbClr val="EB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731520" y="3383280"/>
            <a:ext cx="54864" cy="914400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005840" y="3429000"/>
            <a:ext cx="7223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Coroner found ACCC &amp; TD "inadequately administered &amp; monitored" the voluntary recalls from July 2015 to July 2017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D5E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Inquest Recommendations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Five sets of recommendations for ongoing monitoring by TD &amp; ACCC of all motor vehicle recalls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diligence requirements for Honda Australia &amp; FCAI recalls Code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inquiries &amp; risk assessments when Australian firms receive recall notices from parent companies abroad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 to study feasibility of Australian standard for airbags</a:t>
            </a:r>
            <a:endParaRPr lang="en-US" sz="1800" dirty="0">
              <a:solidFill>
                <a:srgbClr val="00B0F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Registration sanctions in NSW for vehicles subject to compulsory recall with unreplaced airbags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recommendations not contested; several already implemented or soon after (quite common with inquests)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Aftermath – Regulatory Impact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FCAI Code of Practice revised (September 2022) to incorporate due diligence recommendations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&amp; TD improved MOU coordination, websites, &amp; enforcement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 Vehicle Safety Act 2018 gave TD compulsory recall powers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However: Inquest findings flew "largely under the radar" in media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whistleblower Dean Wright went public December 2021, alleging ACCC owed public an apology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Ongoing: 2024/2025 BMW Takata recalls still published confusingly across two websites (TD &amp; ACCC PSA)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Singapore coronial inquest (2025-) into Takata fatality – NSW findings could assist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 Inquest Aftermath </a:t>
            </a: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– Private Litigation (1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 actions filed in NSW Supreme Court against Toyota, Subaru, Honda, BMW, Nissan, Mazda, VW (2017-2018)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u="sng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February 2021: </a:t>
            </a:r>
            <a:r>
              <a:rPr lang="en-US" sz="18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A$52 million settlement 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reached via mediation (7 days before retired Justice Bergin) – all manufacturers except VW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payout per vehicle owner: ~A$600 (after litigation funder fee, legal costs, administration)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Separate proceedings against VW: plaintiff Professor Dwyer lost – court found no proof of link between PSAN degradation &amp; his specific airbag; no actual loss (airbag already replaced free)</a:t>
            </a:r>
            <a:endParaRPr lang="en-US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Aftermath – Private Litigation &amp; Regulatory (in)Action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Inquest findings had been published earlier (</a:t>
            </a:r>
            <a:r>
              <a:rPr lang="en-US" sz="1800" u="sng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November 2021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), could have influenced both settlement quantum, then VW case no-liability finding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92D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fined Mercedes-Benz A$12.5 million (September 2022) for minimising Takata risks using "precautionary" language</a:t>
            </a:r>
            <a:endParaRPr lang="en-US" sz="1800" dirty="0">
              <a:solidFill>
                <a:srgbClr val="92D05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92D0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did NOT proceed against Honda for similar language – possibly embarrassing given Inquest also found ACCC failures</a:t>
            </a:r>
            <a:endParaRPr lang="en-US" sz="1800" dirty="0">
              <a:solidFill>
                <a:srgbClr val="92D050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731520" y="3931920"/>
            <a:ext cx="7680960" cy="731520"/>
          </a:xfrm>
          <a:prstGeom prst="rect">
            <a:avLst/>
          </a:prstGeom>
          <a:solidFill>
            <a:srgbClr val="EB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31520" y="3931920"/>
            <a:ext cx="54864" cy="731520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3977640"/>
            <a:ext cx="7223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timing of inquest findings relative to ongoing litigation is critical to their impact on compensation outcomes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 Other Product-Related Inquests </a:t>
            </a: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– in Australia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 2015: 14-year-old killed on motorised bicycle – Coroner recommended ban on conversion equipment </a:t>
            </a:r>
            <a:r>
              <a:rPr lang="en-US" sz="1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(not implemented)</a:t>
            </a:r>
            <a:endParaRPr lang="en-US" sz="1800" dirty="0">
              <a:solidFill>
                <a:srgbClr val="00B0F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Victoria 2019: Man crushed by caravan using jockey-wheel as jack – recommended safety standard </a:t>
            </a:r>
            <a:r>
              <a:rPr lang="en-US" sz="1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(not implemented)</a:t>
            </a:r>
            <a:endParaRPr lang="en-US" sz="1800" dirty="0">
              <a:solidFill>
                <a:srgbClr val="00B0F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NSW/Qld 2015-16: Multiple quad bike deaths – led to Consumer Goods (Quad Bikes) Safety Standard 2019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Problem: National Coronial Information System (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established 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2000) not easily searchable for product safety cases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s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uggested reform: require state AG to report on how federal recommendations have been passed on &amp; responded to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 Overview</a:t>
            </a:r>
            <a:endParaRPr lang="en-US" sz="2800" b="1" dirty="0"/>
          </a:p>
        </p:txBody>
      </p:sp>
      <p:sp>
        <p:nvSpPr>
          <p:cNvPr id="4" name="Text 2"/>
          <p:cNvSpPr/>
          <p:nvPr/>
        </p:nvSpPr>
        <p:spPr>
          <a:xfrm>
            <a:off x="365760" y="1346768"/>
            <a:ext cx="8412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Takata airbags: the largest most complex consumer product recall, globally &amp; in Australia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1520" y="155448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63355" y="1895408"/>
            <a:ext cx="7849125" cy="22530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Australia's consumer product safety regulation (Part 2)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Takata airbag saga (Part 3)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NSW Coronial Inquest 2019-2021 into Australia's first Takata fatality (Part 4)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aftermath &amp; impact of the Inquest (Part 5)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product-related inquests in Australia &amp; analogues abroad (Part 6)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4206240"/>
            <a:ext cx="7680960" cy="731520"/>
          </a:xfrm>
          <a:prstGeom prst="rect">
            <a:avLst/>
          </a:prstGeom>
          <a:solidFill>
            <a:srgbClr val="EBF3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1520" y="4206240"/>
            <a:ext cx="54864" cy="731520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05840" y="4251960"/>
            <a:ext cx="7406640" cy="6172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argument: coronial inquests deserve wider scrutiny as they can identify serious product risks, assist compensation claims, promote regulatory learning, &amp; inform consumer product safety law reform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615906" y="495037"/>
            <a:ext cx="8118190" cy="88181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Analogues Abroad </a:t>
            </a: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– esp. Japan's CSIC</a:t>
            </a:r>
          </a:p>
          <a:p>
            <a:r>
              <a:rPr lang="en-US" sz="2000" dirty="0">
                <a:solidFill>
                  <a:srgbClr val="0F0E0D"/>
                </a:solidFill>
                <a:latin typeface="Georgia" pitchFamily="34" charset="0"/>
              </a:rPr>
              <a:t>Nottage &amp; Kozuka (2024) CCLJ </a:t>
            </a:r>
            <a:r>
              <a:rPr lang="en-AU" sz="2000" dirty="0">
                <a:hlinkClick r:id="rId2"/>
              </a:rPr>
              <a:t>https://ssrn.com/abstract=4459890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409903" y="1303178"/>
            <a:ext cx="8324193" cy="37353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Safety Investigation Committee (CSIC) established 2012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 Consumer Affairs Agency (created 2009 after major product safety failures)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 to identify causes of consumer accidents &amp; propose counter-measures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Inspired partly by transport accident investigation &amp; push from victim's family (elevator death)</a:t>
            </a:r>
          </a:p>
          <a:p>
            <a:pPr>
              <a:buSzPct val="100000"/>
            </a:pP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difference from Australian inquests: CSIC is executive branch (not judicial); no public hearings; no subpoena powers; no Counsel Assisting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supposed to remain independent; can advise Ministers on law reform</a:t>
            </a:r>
          </a:p>
          <a:p>
            <a:pPr>
              <a:buSzPct val="100000"/>
            </a:pP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Also: Singapore coronial inquest into Takata fatality (2025); rectification rate only 94%, June 2024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D5E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 Conclusions </a:t>
            </a: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Recommendations (1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Unsafe Takata airbags 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circulating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globally despite nearly two decades of recalls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NSW Inquest uncovered how Honda Australia &amp; regulators were "partly asleep at the wheel" on voluntary recalls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Coronial inquests can 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a 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valuable resource for consumer product safety by: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1188720" y="2468880"/>
            <a:ext cx="7223760" cy="2103120"/>
          </a:xfrm>
          <a:prstGeom prst="rect">
            <a:avLst/>
          </a:prstGeom>
          <a:solidFill>
            <a:srgbClr val="ECF5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463040" y="2560320"/>
            <a:ext cx="66751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Identifying serious product risks through inquisitorial fact-finding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Providing evidence that can assist compensation claims &amp; class actions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Promoting regulatory learning &amp; improving inter-agency coordination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Informing consumer product safety law reform debates</a:t>
            </a:r>
            <a:endParaRPr lang="en-US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2D5E3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Conclusions &amp; Recommendations (2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Inquests should be better integrated into consumer product safety regulatory design &amp; enforcement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Regulators should monitor &amp; publicise coronial inquests (domestic &amp; international) relevant to consumer product safety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Inquest findings should be released more promptly to maximise their impact on ongoing litigation &amp; regulatory reform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General Safety Provision should be added to the ACL to change supplier mindset from reactive recalls to pro-active safety assessment &amp; management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46841" y="297180"/>
            <a:ext cx="8065639" cy="94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 Australia's Consumer Product Safety Regime </a:t>
            </a: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– B</a:t>
            </a:r>
            <a:r>
              <a:rPr lang="en-US" sz="2600" dirty="0">
                <a:solidFill>
                  <a:srgbClr val="0F0E0D"/>
                </a:solidFill>
                <a:latin typeface="Georgia" pitchFamily="34" charset="0"/>
              </a:rPr>
              <a:t>ackground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Practices Act 1974 (now nationwide Competition &amp; Consumer Act 2010 / Australian Consumer Law "ACL")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Pre-market controls: mandatory design/info standards for high-risk products (ACL s 104)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Post-market controls: product bans, mandatory recalls, voluntary recall notifications (s 128), mandatory reporting of serious injuries/deaths (s 131) - narrower than EU or Canada (</a:t>
            </a:r>
            <a:r>
              <a:rPr lang="en-US" sz="1600" dirty="0" err="1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eg</a:t>
            </a: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not for "near misses")</a:t>
            </a:r>
          </a:p>
          <a:p>
            <a:pPr>
              <a:buSzPct val="100000"/>
            </a:pP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ACCC manages Product Safety Australia (PSA) website for consumer goods recalls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Transport Department (TD) manages vehicle recalls website (since July 2021, Road Vehicle Safety Act 2018)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MOU between ACCC &amp; TD (revised March 2023) governs coordination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1B4F6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82179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Recent Reform Initiatives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07428" y="627291"/>
            <a:ext cx="7813390" cy="2795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2019: Treasury consultation to add EU-style General Safety Provision (GSP) to ACL – </a:t>
            </a:r>
            <a:r>
              <a:rPr lang="en-US" sz="1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not progress</a:t>
            </a:r>
            <a:endParaRPr lang="en-US" sz="1800" dirty="0">
              <a:solidFill>
                <a:srgbClr val="00B0F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2021-2024: reform to allow easier transplanting of foreign safety standards (ACL s 104 amended)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2021-2024: consultation on civil penalties for failing to provide remedies for consumer guarantee, incl. safe products (ACL Part 3-2) – </a:t>
            </a:r>
            <a:r>
              <a:rPr lang="en-US" sz="1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did not progress</a:t>
            </a:r>
            <a:endParaRPr lang="en-US" sz="1800" dirty="0">
              <a:solidFill>
                <a:srgbClr val="00B0F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mid-2024: "designated complaints" (super-complaints) mechanism – 3 consumer NGOs (incl. Choice) can file complaints requiring ACCC investigation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 still has high recall numbers</a:t>
            </a:r>
            <a:r>
              <a:rPr lang="en-US" dirty="0">
                <a:solidFill>
                  <a:srgbClr val="00B0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(absolutely &amp; per capita)</a:t>
            </a:r>
            <a:endParaRPr lang="en-US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AEF20D-C12D-5D79-13A0-7C21C6585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024" y="3295340"/>
            <a:ext cx="7772400" cy="18481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8B2D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 The Takata Airbag Debacle </a:t>
            </a:r>
            <a:r>
              <a:rPr lang="en-US" sz="26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– Scale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731520" y="914400"/>
            <a:ext cx="2377440" cy="1280160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B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~100M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31520" y="16459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vehicles recalled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worldwide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566160" y="914400"/>
            <a:ext cx="2377440" cy="1280160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566160" y="100584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B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4.1M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3566160" y="16459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airbags recalled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Australia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0" y="914400"/>
            <a:ext cx="2377440" cy="1280160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400800" y="1005840"/>
            <a:ext cx="2377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8B2D2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19+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6400800" y="164592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fatalities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July 2017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31520" y="2377440"/>
            <a:ext cx="768096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Takata used PSAN (phase-stabilised ammonium nitrate) propellant from early 2000s; degrades with heat/humidity, causing inflators to rupture violently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Takata had ~20% global airbag market share; filed for bankruptcy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plea bargain: US$1 billion penalty (2017)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Australia's largest recall: 3.06 million vehicles affected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8B2D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Takata Saga in Australia – Key Timeline (1 of 2)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" y="94183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94183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2008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011680" y="914400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 US notifies first Takata recall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1609344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1609344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2013-15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011680" y="1581912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Takata defect reports; </a:t>
            </a:r>
            <a:r>
              <a:rPr lang="en-US" sz="1800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orders accelerated recalls</a:t>
            </a:r>
            <a:endParaRPr lang="en-US" sz="1800" dirty="0">
              <a:solidFill>
                <a:srgbClr val="7030A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1520" y="2276856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2276856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2016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011680" y="2249424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Blomquist Report confirms all non-desiccated Takata airbags have design defect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2944368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31520" y="294436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2016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011680" y="2916936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TD sends Blomquist Report to Honda Australia; first Takata Working Group meeting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3611880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31520" y="3611880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April 2017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011680" y="3584448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Australia's first known injury (Darwin)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31520" y="427939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31520" y="427939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2017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2011680" y="4251960"/>
            <a:ext cx="6675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known Australian fatality – Mr Huy Neng Ngo killed in 2007 Honda CR-V (Sydney) --&gt; coronial inquest from 2019</a:t>
            </a:r>
            <a:endParaRPr lang="en-US" sz="1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8B2D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Takata Saga in Australia – Key Timeline (2 of 2)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731520" y="94183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731520" y="94183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2017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011680" y="91440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Choice report on inadequate Takata recalls attracts media attention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167335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731520" y="167335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 2018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011680" y="164592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703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Federal Government issues compulsory recall order</a:t>
            </a:r>
            <a:endParaRPr lang="en-US" sz="1800" dirty="0">
              <a:solidFill>
                <a:srgbClr val="7030A0"/>
              </a:solidFill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1520" y="240487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731520" y="240487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011680" y="237744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Road Vehicle Safety Act enacted, giving TD compulsory recall powers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731520" y="313639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31520" y="313639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 2021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011680" y="310896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99.9% rectification rate (excluding unregistered/written-off vehicles)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731520" y="3867912"/>
            <a:ext cx="1097280" cy="347472"/>
          </a:xfrm>
          <a:prstGeom prst="rect">
            <a:avLst/>
          </a:prstGeom>
          <a:solidFill>
            <a:srgbClr val="F7ED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731520" y="3867912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8B2D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2024-25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011680" y="3840480"/>
            <a:ext cx="6675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 of thousands remain unrectified; new BMW Takata recalls still being announced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8B2D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Problems with Voluntary Recalls (1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Honda classified airbags into "alpha" (recalled) &amp; "beta" (not prioritised) – Mr Ngo's was "beta"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letters used misleading language: described as "precautionary action" &amp; "preventative measure"</a:t>
            </a:r>
            <a:endParaRPr lang="en-US" sz="1800" dirty="0">
              <a:solidFill>
                <a:srgbClr val="FF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to communicate risk of serious injury or death</a:t>
            </a:r>
            <a:endParaRPr lang="en-US" sz="1800" dirty="0">
              <a:solidFill>
                <a:srgbClr val="FF0000"/>
              </a:solidFill>
            </a:endParaRPr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Inadequate visual layout &amp; incorrect information 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(e.g., wrong helpline hours)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8B2D2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F0E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Problems with Voluntary Recalls (2 of 2)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Two-thirds of 2.1 million vehicles subject to voluntary recall had NOT been recalled by mid-2017 (Choice report)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suppliers substituted most lethal airbags with other Takata models they knew would also degrade, without informing owners</a:t>
            </a:r>
            <a:endParaRPr lang="en-US" sz="1800" dirty="0"/>
          </a:p>
          <a:p>
            <a:pPr marL="342900" indent="-342900">
              <a:buSzPct val="100000"/>
              <a:buChar char="•"/>
            </a:pPr>
            <a:r>
              <a:rPr lang="en-US" sz="1800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recall compliance for: non-English speakers</a:t>
            </a:r>
            <a:r>
              <a:rPr lang="en-US" sz="18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Indigenous communities, lower socio-economic groups, lower-value vehicle owners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1926</Words>
  <Application>Microsoft Macintosh PowerPoint</Application>
  <PresentationFormat>On-screen Show (16:9)</PresentationFormat>
  <Paragraphs>158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Interface of Inquests with Consumer Law and Policy</dc:title>
  <dc:subject>PptxGenJS Presentation</dc:subject>
  <dc:creator>Professor Luke Nottage</dc:creator>
  <cp:lastModifiedBy>Luke Nottage</cp:lastModifiedBy>
  <cp:revision>4</cp:revision>
  <dcterms:created xsi:type="dcterms:W3CDTF">2026-06-03T08:10:36Z</dcterms:created>
  <dcterms:modified xsi:type="dcterms:W3CDTF">2026-06-03T08:57:18Z</dcterms:modified>
</cp:coreProperties>
</file>